
<file path=[Content_Types].xml><?xml version="1.0" encoding="utf-8"?>
<Types xmlns="http://schemas.openxmlformats.org/package/2006/content-types">
  <Default Extension="jpg" ContentType="image/jpeg"/>
  <Default Extension="xlsx" ContentType="application/vnd.openxmlformats-officedocument.spreadsheetml.sheet"/>
  <Default Extension="emf" ContentType="image/x-emf"/>
  <Default Extension="jpeg" ContentType="image/jpeg"/>
  <Default Extension="xml" ContentType="application/xml"/>
  <Default Extension="mp4" ContentType="video/unknown"/>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notesSlides/notesSlide15.xml" ContentType="application/vnd.openxmlformats-officedocument.presentationml.notesSlide+xml"/>
  <Override PartName="/ppt/charts/chart5.xml" ContentType="application/vnd.openxmlformats-officedocument.drawingml.chart+xml"/>
  <Override PartName="/ppt/drawings/drawing3.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69.xml" ContentType="application/vnd.openxmlformats-officedocument.presentationml.notesSlide+xml"/>
  <Override PartName="/ppt/embeddings/oleObject5.bin" ContentType="application/vnd.openxmlformats-officedocument.oleObject"/>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32" r:id="rId2"/>
  </p:sldMasterIdLst>
  <p:notesMasterIdLst>
    <p:notesMasterId r:id="rId106"/>
  </p:notesMasterIdLst>
  <p:handoutMasterIdLst>
    <p:handoutMasterId r:id="rId107"/>
  </p:handoutMasterIdLst>
  <p:sldIdLst>
    <p:sldId id="393" r:id="rId3"/>
    <p:sldId id="394" r:id="rId4"/>
    <p:sldId id="395" r:id="rId5"/>
    <p:sldId id="492" r:id="rId6"/>
    <p:sldId id="493" r:id="rId7"/>
    <p:sldId id="458" r:id="rId8"/>
    <p:sldId id="396" r:id="rId9"/>
    <p:sldId id="397" r:id="rId10"/>
    <p:sldId id="373" r:id="rId11"/>
    <p:sldId id="374" r:id="rId12"/>
    <p:sldId id="375" r:id="rId13"/>
    <p:sldId id="398" r:id="rId14"/>
    <p:sldId id="340" r:id="rId15"/>
    <p:sldId id="386" r:id="rId16"/>
    <p:sldId id="349" r:id="rId17"/>
    <p:sldId id="350" r:id="rId18"/>
    <p:sldId id="507" r:id="rId19"/>
    <p:sldId id="452" r:id="rId20"/>
    <p:sldId id="508" r:id="rId21"/>
    <p:sldId id="456" r:id="rId22"/>
    <p:sldId id="320" r:id="rId23"/>
    <p:sldId id="501" r:id="rId24"/>
    <p:sldId id="342" r:id="rId25"/>
    <p:sldId id="270" r:id="rId26"/>
    <p:sldId id="354" r:id="rId27"/>
    <p:sldId id="390" r:id="rId28"/>
    <p:sldId id="389" r:id="rId29"/>
    <p:sldId id="343" r:id="rId30"/>
    <p:sldId id="391" r:id="rId31"/>
    <p:sldId id="454" r:id="rId32"/>
    <p:sldId id="486" r:id="rId33"/>
    <p:sldId id="274" r:id="rId34"/>
    <p:sldId id="275" r:id="rId35"/>
    <p:sldId id="487" r:id="rId36"/>
    <p:sldId id="344" r:id="rId37"/>
    <p:sldId id="355" r:id="rId38"/>
    <p:sldId id="488" r:id="rId39"/>
    <p:sldId id="356" r:id="rId40"/>
    <p:sldId id="345" r:id="rId41"/>
    <p:sldId id="489" r:id="rId42"/>
    <p:sldId id="280" r:id="rId43"/>
    <p:sldId id="346" r:id="rId44"/>
    <p:sldId id="503" r:id="rId45"/>
    <p:sldId id="514" r:id="rId46"/>
    <p:sldId id="347" r:id="rId47"/>
    <p:sldId id="510" r:id="rId48"/>
    <p:sldId id="282" r:id="rId49"/>
    <p:sldId id="358" r:id="rId50"/>
    <p:sldId id="455" r:id="rId51"/>
    <p:sldId id="485" r:id="rId52"/>
    <p:sldId id="490" r:id="rId53"/>
    <p:sldId id="287" r:id="rId54"/>
    <p:sldId id="528" r:id="rId55"/>
    <p:sldId id="286" r:id="rId56"/>
    <p:sldId id="491" r:id="rId57"/>
    <p:sldId id="361" r:id="rId58"/>
    <p:sldId id="302" r:id="rId59"/>
    <p:sldId id="516" r:id="rId60"/>
    <p:sldId id="517" r:id="rId61"/>
    <p:sldId id="518" r:id="rId62"/>
    <p:sldId id="519" r:id="rId63"/>
    <p:sldId id="520" r:id="rId64"/>
    <p:sldId id="521" r:id="rId65"/>
    <p:sldId id="522" r:id="rId66"/>
    <p:sldId id="523" r:id="rId67"/>
    <p:sldId id="524" r:id="rId68"/>
    <p:sldId id="525" r:id="rId69"/>
    <p:sldId id="430" r:id="rId70"/>
    <p:sldId id="494" r:id="rId71"/>
    <p:sldId id="470" r:id="rId72"/>
    <p:sldId id="472" r:id="rId73"/>
    <p:sldId id="473" r:id="rId74"/>
    <p:sldId id="471" r:id="rId75"/>
    <p:sldId id="495" r:id="rId76"/>
    <p:sldId id="474" r:id="rId77"/>
    <p:sldId id="511" r:id="rId78"/>
    <p:sldId id="512" r:id="rId79"/>
    <p:sldId id="432" r:id="rId80"/>
    <p:sldId id="464" r:id="rId81"/>
    <p:sldId id="465" r:id="rId82"/>
    <p:sldId id="515" r:id="rId83"/>
    <p:sldId id="513" r:id="rId84"/>
    <p:sldId id="481" r:id="rId85"/>
    <p:sldId id="483" r:id="rId86"/>
    <p:sldId id="434" r:id="rId87"/>
    <p:sldId id="364" r:id="rId88"/>
    <p:sldId id="366" r:id="rId89"/>
    <p:sldId id="313" r:id="rId90"/>
    <p:sldId id="381" r:id="rId91"/>
    <p:sldId id="383" r:id="rId92"/>
    <p:sldId id="363" r:id="rId93"/>
    <p:sldId id="460" r:id="rId94"/>
    <p:sldId id="463" r:id="rId95"/>
    <p:sldId id="532" r:id="rId96"/>
    <p:sldId id="530" r:id="rId97"/>
    <p:sldId id="531" r:id="rId98"/>
    <p:sldId id="533" r:id="rId99"/>
    <p:sldId id="527" r:id="rId100"/>
    <p:sldId id="499" r:id="rId101"/>
    <p:sldId id="477" r:id="rId102"/>
    <p:sldId id="478" r:id="rId103"/>
    <p:sldId id="502" r:id="rId104"/>
    <p:sldId id="526"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F1"/>
    <a:srgbClr val="4815F6"/>
    <a:srgbClr val="8E0B4A"/>
    <a:srgbClr val="2A8B8E"/>
    <a:srgbClr val="FFFB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20" autoAdjust="0"/>
    <p:restoredTop sz="81670" autoAdjust="0"/>
  </p:normalViewPr>
  <p:slideViewPr>
    <p:cSldViewPr snapToGrid="0" snapToObjects="1">
      <p:cViewPr varScale="1">
        <p:scale>
          <a:sx n="75" d="100"/>
          <a:sy n="75" d="100"/>
        </p:scale>
        <p:origin x="-440" y="-112"/>
      </p:cViewPr>
      <p:guideLst>
        <p:guide orient="horz" pos="2160"/>
        <p:guide pos="2880"/>
      </p:guideLst>
    </p:cSldViewPr>
  </p:slideViewPr>
  <p:outlineViewPr>
    <p:cViewPr>
      <p:scale>
        <a:sx n="33" d="100"/>
        <a:sy n="33" d="100"/>
      </p:scale>
      <p:origin x="0" y="14598"/>
    </p:cViewPr>
  </p:outlineViewPr>
  <p:notesTextViewPr>
    <p:cViewPr>
      <p:scale>
        <a:sx n="100" d="100"/>
        <a:sy n="100" d="100"/>
      </p:scale>
      <p:origin x="16" y="1176"/>
    </p:cViewPr>
  </p:notesTextViewPr>
  <p:sorterViewPr>
    <p:cViewPr>
      <p:scale>
        <a:sx n="66" d="100"/>
        <a:sy n="66" d="100"/>
      </p:scale>
      <p:origin x="0" y="17704"/>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notesMaster" Target="notesMasters/notesMaster1.xml"/><Relationship Id="rId107"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printerSettings" Target="printerSettings/printerSettings1.bin"/><Relationship Id="rId109"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10" Type="http://schemas.openxmlformats.org/officeDocument/2006/relationships/viewProps" Target="viewProps.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2.xlsx"/><Relationship Id="rId3"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3.xlsx"/><Relationship Id="rId3"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user:Desktop:Kim%20and%20Molly_SEER%20breast%20cancer%20trend%20charts.csv"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user:Desktop:Kim%20and%20Molly_SEER%20breast%20cancer%20trend%20charts.csv" TargetMode="External"/><Relationship Id="rId2"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2800" dirty="0"/>
              <a:t>The Cause of Most Breast Cancers Is Not Genes or Family History</a:t>
            </a:r>
          </a:p>
        </c:rich>
      </c:tx>
      <c:layout/>
      <c:overlay val="1"/>
    </c:title>
    <c:autoTitleDeleted val="0"/>
    <c:plotArea>
      <c:layout>
        <c:manualLayout>
          <c:layoutTarget val="inner"/>
          <c:xMode val="edge"/>
          <c:yMode val="edge"/>
          <c:x val="0.143955771063424"/>
          <c:y val="0.202617406432495"/>
          <c:w val="0.558100499285161"/>
          <c:h val="0.769599430297809"/>
        </c:manualLayout>
      </c:layout>
      <c:pieChart>
        <c:varyColors val="1"/>
        <c:ser>
          <c:idx val="0"/>
          <c:order val="0"/>
          <c:tx>
            <c:strRef>
              <c:f>Sheet1!$B$1</c:f>
              <c:strCache>
                <c:ptCount val="1"/>
                <c:pt idx="0">
                  <c:v>The Cause of Most Breast Cancers Is Not Genes or Family History</c:v>
                </c:pt>
              </c:strCache>
            </c:strRef>
          </c:tx>
          <c:explosion val="15"/>
          <c:cat>
            <c:strRef>
              <c:f>Sheet1!$A$2:$A$5</c:f>
              <c:strCache>
                <c:ptCount val="3"/>
                <c:pt idx="0">
                  <c:v>Genetic Breast Cancer</c:v>
                </c:pt>
                <c:pt idx="1">
                  <c:v>Family History </c:v>
                </c:pt>
                <c:pt idx="2">
                  <c:v>All Other Causes</c:v>
                </c:pt>
              </c:strCache>
            </c:strRef>
          </c:cat>
          <c:val>
            <c:numRef>
              <c:f>Sheet1!$B$2:$B$5</c:f>
              <c:numCache>
                <c:formatCode>General</c:formatCode>
                <c:ptCount val="4"/>
                <c:pt idx="0">
                  <c:v>10.0</c:v>
                </c:pt>
                <c:pt idx="1">
                  <c:v>25.0</c:v>
                </c:pt>
                <c:pt idx="2">
                  <c:v>65.0</c:v>
                </c:pt>
              </c:numCache>
            </c:numRef>
          </c:val>
        </c:ser>
        <c:dLbls>
          <c:showLegendKey val="0"/>
          <c:showVal val="0"/>
          <c:showCatName val="0"/>
          <c:showSerName val="0"/>
          <c:showPercent val="0"/>
          <c:showBubbleSize val="0"/>
          <c:showLeaderLines val="1"/>
        </c:dLbls>
        <c:firstSliceAng val="0"/>
      </c:pieChart>
    </c:plotArea>
    <c:legend>
      <c:legendPos val="r"/>
      <c:legendEntry>
        <c:idx val="3"/>
        <c:delete val="1"/>
      </c:legendEntry>
      <c:layout/>
      <c:overlay val="1"/>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sz="2800" dirty="0"/>
              <a:t>The Cause of Most Breast Cancers Is Not Genes or Family History</a:t>
            </a:r>
          </a:p>
        </c:rich>
      </c:tx>
      <c:layout/>
      <c:overlay val="1"/>
    </c:title>
    <c:autoTitleDeleted val="0"/>
    <c:plotArea>
      <c:layout>
        <c:manualLayout>
          <c:layoutTarget val="inner"/>
          <c:xMode val="edge"/>
          <c:yMode val="edge"/>
          <c:x val="0.459005836341054"/>
          <c:y val="0.153445315874397"/>
          <c:w val="0.494525364138624"/>
          <c:h val="0.637483243631433"/>
        </c:manualLayout>
      </c:layout>
      <c:pieChart>
        <c:varyColors val="1"/>
        <c:ser>
          <c:idx val="0"/>
          <c:order val="0"/>
          <c:tx>
            <c:strRef>
              <c:f>Sheet1!$B$1</c:f>
              <c:strCache>
                <c:ptCount val="1"/>
                <c:pt idx="0">
                  <c:v>The Cause of Most Breast Cancers Is Not Genes or Family History</c:v>
                </c:pt>
              </c:strCache>
            </c:strRef>
          </c:tx>
          <c:explosion val="15"/>
          <c:cat>
            <c:strRef>
              <c:f>Sheet1!$A$2:$A$5</c:f>
              <c:strCache>
                <c:ptCount val="3"/>
                <c:pt idx="0">
                  <c:v>Genetic Breast Cancer</c:v>
                </c:pt>
                <c:pt idx="1">
                  <c:v>Family History </c:v>
                </c:pt>
                <c:pt idx="2">
                  <c:v>All Other Causes</c:v>
                </c:pt>
              </c:strCache>
            </c:strRef>
          </c:cat>
          <c:val>
            <c:numRef>
              <c:f>Sheet1!$B$2:$B$5</c:f>
              <c:numCache>
                <c:formatCode>General</c:formatCode>
                <c:ptCount val="4"/>
                <c:pt idx="0">
                  <c:v>10.0</c:v>
                </c:pt>
                <c:pt idx="1">
                  <c:v>25.0</c:v>
                </c:pt>
                <c:pt idx="2">
                  <c:v>65.0</c:v>
                </c:pt>
              </c:numCache>
            </c:numRef>
          </c:val>
        </c:ser>
        <c:dLbls>
          <c:showLegendKey val="0"/>
          <c:showVal val="0"/>
          <c:showCatName val="0"/>
          <c:showSerName val="0"/>
          <c:showPercent val="0"/>
          <c:showBubbleSize val="0"/>
          <c:showLeaderLines val="1"/>
        </c:dLbls>
        <c:firstSliceAng val="0"/>
      </c:pieChart>
    </c:plotArea>
    <c:legend>
      <c:legendPos val="r"/>
      <c:legendEntry>
        <c:idx val="3"/>
        <c:delete val="1"/>
      </c:legendEntry>
      <c:layout>
        <c:manualLayout>
          <c:xMode val="edge"/>
          <c:yMode val="edge"/>
          <c:x val="0.655852109687392"/>
          <c:y val="0.831354499654978"/>
          <c:w val="0.32436896265754"/>
          <c:h val="0.124044306218943"/>
        </c:manualLayout>
      </c:layout>
      <c:overlay val="1"/>
    </c:legend>
    <c:plotVisOnly val="1"/>
    <c:dispBlanksAs val="gap"/>
    <c:showDLblsOverMax val="0"/>
  </c:chart>
  <c:txPr>
    <a:bodyPr/>
    <a:lstStyle/>
    <a:p>
      <a:pPr>
        <a:defRPr sz="1800"/>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sz="2800" dirty="0"/>
              <a:t>The Cause of Most Breast Cancers Is Not Genes or Family History</a:t>
            </a:r>
          </a:p>
        </c:rich>
      </c:tx>
      <c:layout>
        <c:manualLayout>
          <c:xMode val="edge"/>
          <c:yMode val="edge"/>
          <c:x val="0.156393805346651"/>
          <c:y val="0.0418873364013429"/>
        </c:manualLayout>
      </c:layout>
      <c:overlay val="1"/>
    </c:title>
    <c:autoTitleDeleted val="0"/>
    <c:plotArea>
      <c:layout>
        <c:manualLayout>
          <c:layoutTarget val="inner"/>
          <c:xMode val="edge"/>
          <c:yMode val="edge"/>
          <c:x val="0.0874445525351346"/>
          <c:y val="0.262716628225726"/>
          <c:w val="0.511478730700111"/>
          <c:h val="0.659337506101699"/>
        </c:manualLayout>
      </c:layout>
      <c:pieChart>
        <c:varyColors val="1"/>
        <c:ser>
          <c:idx val="0"/>
          <c:order val="0"/>
          <c:tx>
            <c:strRef>
              <c:f>Sheet1!$B$1</c:f>
              <c:strCache>
                <c:ptCount val="1"/>
                <c:pt idx="0">
                  <c:v>The Cause of Most Breast Cancers Is Not Genes or Family History</c:v>
                </c:pt>
              </c:strCache>
            </c:strRef>
          </c:tx>
          <c:explosion val="15"/>
          <c:cat>
            <c:strRef>
              <c:f>Sheet1!$A$2:$A$5</c:f>
              <c:strCache>
                <c:ptCount val="3"/>
                <c:pt idx="0">
                  <c:v>Genetic Breast Cancer</c:v>
                </c:pt>
                <c:pt idx="1">
                  <c:v>Family History </c:v>
                </c:pt>
                <c:pt idx="2">
                  <c:v>All Other Causes</c:v>
                </c:pt>
              </c:strCache>
            </c:strRef>
          </c:cat>
          <c:val>
            <c:numRef>
              <c:f>Sheet1!$B$2:$B$5</c:f>
              <c:numCache>
                <c:formatCode>General</c:formatCode>
                <c:ptCount val="4"/>
                <c:pt idx="0">
                  <c:v>10.0</c:v>
                </c:pt>
                <c:pt idx="1">
                  <c:v>25.0</c:v>
                </c:pt>
                <c:pt idx="2">
                  <c:v>65.0</c:v>
                </c:pt>
              </c:numCache>
            </c:numRef>
          </c:val>
        </c:ser>
        <c:dLbls>
          <c:showLegendKey val="0"/>
          <c:showVal val="0"/>
          <c:showCatName val="0"/>
          <c:showSerName val="0"/>
          <c:showPercent val="0"/>
          <c:showBubbleSize val="0"/>
          <c:showLeaderLines val="1"/>
        </c:dLbls>
        <c:firstSliceAng val="0"/>
      </c:pieChart>
    </c:plotArea>
    <c:legend>
      <c:legendPos val="r"/>
      <c:legendEntry>
        <c:idx val="3"/>
        <c:delete val="1"/>
      </c:legendEntry>
      <c:layout>
        <c:manualLayout>
          <c:xMode val="edge"/>
          <c:yMode val="edge"/>
          <c:x val="0.538591324303775"/>
          <c:y val="0.81314261426309"/>
          <c:w val="0.363926817967676"/>
          <c:h val="0.142256191610831"/>
        </c:manualLayout>
      </c:layout>
      <c:overlay val="1"/>
    </c:legend>
    <c:plotVisOnly val="1"/>
    <c:dispBlanksAs val="gap"/>
    <c:showDLblsOverMax val="0"/>
  </c:chart>
  <c:txPr>
    <a:bodyPr/>
    <a:lstStyle/>
    <a:p>
      <a:pPr>
        <a:defRPr sz="1800"/>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200"/>
            </a:pPr>
            <a:r>
              <a:rPr lang="en-US" sz="2200"/>
              <a:t>U.S.</a:t>
            </a:r>
            <a:r>
              <a:rPr lang="en-US" sz="2200" baseline="0"/>
              <a:t> Breast Cancer Mortality Rate, 1975-2010</a:t>
            </a:r>
            <a:endParaRPr lang="en-US" sz="2200"/>
          </a:p>
        </c:rich>
      </c:tx>
      <c:layout>
        <c:manualLayout>
          <c:xMode val="edge"/>
          <c:yMode val="edge"/>
          <c:x val="0.179309775071998"/>
          <c:y val="0.0528948567214039"/>
        </c:manualLayout>
      </c:layout>
      <c:overlay val="0"/>
    </c:title>
    <c:autoTitleDeleted val="0"/>
    <c:plotArea>
      <c:layout>
        <c:manualLayout>
          <c:layoutTarget val="inner"/>
          <c:xMode val="edge"/>
          <c:yMode val="edge"/>
          <c:x val="0.184542801435581"/>
          <c:y val="0.276707371235705"/>
          <c:w val="0.778775321963589"/>
          <c:h val="0.557654564012832"/>
        </c:manualLayout>
      </c:layout>
      <c:lineChart>
        <c:grouping val="standard"/>
        <c:varyColors val="0"/>
        <c:ser>
          <c:idx val="1"/>
          <c:order val="0"/>
          <c:tx>
            <c:strRef>
              <c:f>'Kim and Molly_SEER breast cance'!$E$6</c:f>
              <c:strCache>
                <c:ptCount val="1"/>
                <c:pt idx="0">
                  <c:v>Mortality Rate</c:v>
                </c:pt>
              </c:strCache>
            </c:strRef>
          </c:tx>
          <c:marker>
            <c:symbol val="none"/>
          </c:marker>
          <c:cat>
            <c:numRef>
              <c:f>'Kim and Molly_SEER breast cance'!$D$7:$D$42</c:f>
              <c:numCache>
                <c:formatCode>General</c:formatCode>
                <c:ptCount val="36"/>
                <c:pt idx="0">
                  <c:v>1975.0</c:v>
                </c:pt>
                <c:pt idx="1">
                  <c:v>1976.0</c:v>
                </c:pt>
                <c:pt idx="2">
                  <c:v>1977.0</c:v>
                </c:pt>
                <c:pt idx="3">
                  <c:v>1978.0</c:v>
                </c:pt>
                <c:pt idx="4">
                  <c:v>1979.0</c:v>
                </c:pt>
                <c:pt idx="5">
                  <c:v>1980.0</c:v>
                </c:pt>
                <c:pt idx="6">
                  <c:v>1981.0</c:v>
                </c:pt>
                <c:pt idx="7">
                  <c:v>1982.0</c:v>
                </c:pt>
                <c:pt idx="8">
                  <c:v>1983.0</c:v>
                </c:pt>
                <c:pt idx="9">
                  <c:v>1984.0</c:v>
                </c:pt>
                <c:pt idx="10">
                  <c:v>1985.0</c:v>
                </c:pt>
                <c:pt idx="11">
                  <c:v>1986.0</c:v>
                </c:pt>
                <c:pt idx="12">
                  <c:v>1987.0</c:v>
                </c:pt>
                <c:pt idx="13">
                  <c:v>1988.0</c:v>
                </c:pt>
                <c:pt idx="14">
                  <c:v>1989.0</c:v>
                </c:pt>
                <c:pt idx="15">
                  <c:v>1990.0</c:v>
                </c:pt>
                <c:pt idx="16">
                  <c:v>1991.0</c:v>
                </c:pt>
                <c:pt idx="17">
                  <c:v>1992.0</c:v>
                </c:pt>
                <c:pt idx="18">
                  <c:v>1993.0</c:v>
                </c:pt>
                <c:pt idx="19">
                  <c:v>1994.0</c:v>
                </c:pt>
                <c:pt idx="20">
                  <c:v>1995.0</c:v>
                </c:pt>
                <c:pt idx="21">
                  <c:v>1996.0</c:v>
                </c:pt>
                <c:pt idx="22">
                  <c:v>1997.0</c:v>
                </c:pt>
                <c:pt idx="23">
                  <c:v>1998.0</c:v>
                </c:pt>
                <c:pt idx="24">
                  <c:v>1999.0</c:v>
                </c:pt>
                <c:pt idx="25">
                  <c:v>2000.0</c:v>
                </c:pt>
                <c:pt idx="26">
                  <c:v>2001.0</c:v>
                </c:pt>
                <c:pt idx="27">
                  <c:v>2002.0</c:v>
                </c:pt>
                <c:pt idx="28">
                  <c:v>2003.0</c:v>
                </c:pt>
                <c:pt idx="29">
                  <c:v>2004.0</c:v>
                </c:pt>
                <c:pt idx="30">
                  <c:v>2005.0</c:v>
                </c:pt>
                <c:pt idx="31">
                  <c:v>2006.0</c:v>
                </c:pt>
                <c:pt idx="32">
                  <c:v>2007.0</c:v>
                </c:pt>
                <c:pt idx="33">
                  <c:v>2008.0</c:v>
                </c:pt>
                <c:pt idx="34">
                  <c:v>2009.0</c:v>
                </c:pt>
                <c:pt idx="35">
                  <c:v>2010.0</c:v>
                </c:pt>
              </c:numCache>
            </c:numRef>
          </c:cat>
          <c:val>
            <c:numRef>
              <c:f>'Kim and Molly_SEER breast cance'!$E$7:$E$42</c:f>
              <c:numCache>
                <c:formatCode>General</c:formatCode>
                <c:ptCount val="36"/>
                <c:pt idx="0">
                  <c:v>31.4483</c:v>
                </c:pt>
                <c:pt idx="1">
                  <c:v>31.80399999999999</c:v>
                </c:pt>
                <c:pt idx="2">
                  <c:v>32.4813</c:v>
                </c:pt>
                <c:pt idx="3">
                  <c:v>31.7345</c:v>
                </c:pt>
                <c:pt idx="4">
                  <c:v>31.2139</c:v>
                </c:pt>
                <c:pt idx="5">
                  <c:v>31.6848</c:v>
                </c:pt>
                <c:pt idx="6">
                  <c:v>31.91700000000001</c:v>
                </c:pt>
                <c:pt idx="7">
                  <c:v>32.189</c:v>
                </c:pt>
                <c:pt idx="8">
                  <c:v>32.0742</c:v>
                </c:pt>
                <c:pt idx="9">
                  <c:v>32.89720000000001</c:v>
                </c:pt>
                <c:pt idx="10">
                  <c:v>32.9754</c:v>
                </c:pt>
                <c:pt idx="11">
                  <c:v>32.8699</c:v>
                </c:pt>
                <c:pt idx="12">
                  <c:v>32.6571</c:v>
                </c:pt>
                <c:pt idx="13">
                  <c:v>33.2015</c:v>
                </c:pt>
                <c:pt idx="14">
                  <c:v>33.2318</c:v>
                </c:pt>
                <c:pt idx="15">
                  <c:v>33.1381</c:v>
                </c:pt>
                <c:pt idx="16">
                  <c:v>32.6875</c:v>
                </c:pt>
                <c:pt idx="17">
                  <c:v>31.64399999999999</c:v>
                </c:pt>
                <c:pt idx="18">
                  <c:v>31.3907</c:v>
                </c:pt>
                <c:pt idx="19">
                  <c:v>30.9172</c:v>
                </c:pt>
                <c:pt idx="20">
                  <c:v>30.5502</c:v>
                </c:pt>
                <c:pt idx="21">
                  <c:v>29.4924</c:v>
                </c:pt>
                <c:pt idx="22">
                  <c:v>28.2149</c:v>
                </c:pt>
                <c:pt idx="23">
                  <c:v>27.54029999999998</c:v>
                </c:pt>
                <c:pt idx="24">
                  <c:v>26.6068</c:v>
                </c:pt>
                <c:pt idx="25">
                  <c:v>26.6417</c:v>
                </c:pt>
                <c:pt idx="26">
                  <c:v>26.0123</c:v>
                </c:pt>
                <c:pt idx="27">
                  <c:v>25.6234</c:v>
                </c:pt>
                <c:pt idx="28">
                  <c:v>25.274</c:v>
                </c:pt>
                <c:pt idx="29">
                  <c:v>24.4943</c:v>
                </c:pt>
                <c:pt idx="30">
                  <c:v>24.1427</c:v>
                </c:pt>
                <c:pt idx="31">
                  <c:v>23.5567</c:v>
                </c:pt>
                <c:pt idx="32">
                  <c:v>22.9635</c:v>
                </c:pt>
                <c:pt idx="33">
                  <c:v>22.5545</c:v>
                </c:pt>
                <c:pt idx="34">
                  <c:v>22.24279999999981</c:v>
                </c:pt>
                <c:pt idx="35">
                  <c:v>21.9238</c:v>
                </c:pt>
              </c:numCache>
            </c:numRef>
          </c:val>
          <c:smooth val="0"/>
        </c:ser>
        <c:dLbls>
          <c:showLegendKey val="0"/>
          <c:showVal val="0"/>
          <c:showCatName val="0"/>
          <c:showSerName val="0"/>
          <c:showPercent val="0"/>
          <c:showBubbleSize val="0"/>
        </c:dLbls>
        <c:marker val="1"/>
        <c:smooth val="0"/>
        <c:axId val="701769288"/>
        <c:axId val="701753448"/>
      </c:lineChart>
      <c:catAx>
        <c:axId val="701769288"/>
        <c:scaling>
          <c:orientation val="minMax"/>
        </c:scaling>
        <c:delete val="0"/>
        <c:axPos val="b"/>
        <c:numFmt formatCode="General" sourceLinked="1"/>
        <c:majorTickMark val="out"/>
        <c:minorTickMark val="none"/>
        <c:tickLblPos val="nextTo"/>
        <c:txPr>
          <a:bodyPr/>
          <a:lstStyle/>
          <a:p>
            <a:pPr>
              <a:defRPr sz="2000"/>
            </a:pPr>
            <a:endParaRPr lang="en-US"/>
          </a:p>
        </c:txPr>
        <c:crossAx val="701753448"/>
        <c:crosses val="autoZero"/>
        <c:auto val="1"/>
        <c:lblAlgn val="ctr"/>
        <c:lblOffset val="100"/>
        <c:tickLblSkip val="5"/>
        <c:noMultiLvlLbl val="0"/>
      </c:catAx>
      <c:valAx>
        <c:axId val="701753448"/>
        <c:scaling>
          <c:orientation val="minMax"/>
          <c:max val="35.0"/>
        </c:scaling>
        <c:delete val="0"/>
        <c:axPos val="l"/>
        <c:majorGridlines/>
        <c:title>
          <c:tx>
            <c:rich>
              <a:bodyPr rot="-5400000" vert="horz"/>
              <a:lstStyle/>
              <a:p>
                <a:pPr>
                  <a:defRPr sz="2000"/>
                </a:pPr>
                <a:r>
                  <a:rPr lang="en-US" sz="2000"/>
                  <a:t>Rate per</a:t>
                </a:r>
                <a:r>
                  <a:rPr lang="en-US" sz="2000" baseline="0"/>
                  <a:t> 100,000</a:t>
                </a:r>
                <a:endParaRPr lang="en-US" sz="2000"/>
              </a:p>
            </c:rich>
          </c:tx>
          <c:layout/>
          <c:overlay val="0"/>
        </c:title>
        <c:numFmt formatCode="General" sourceLinked="1"/>
        <c:majorTickMark val="out"/>
        <c:minorTickMark val="none"/>
        <c:tickLblPos val="nextTo"/>
        <c:txPr>
          <a:bodyPr/>
          <a:lstStyle/>
          <a:p>
            <a:pPr>
              <a:defRPr sz="2000"/>
            </a:pPr>
            <a:endParaRPr lang="en-US"/>
          </a:p>
        </c:txPr>
        <c:crossAx val="701769288"/>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U.S. Breast Cancer Incidence Rates, 1975-2010</a:t>
            </a:r>
          </a:p>
        </c:rich>
      </c:tx>
      <c:layout/>
      <c:overlay val="0"/>
    </c:title>
    <c:autoTitleDeleted val="0"/>
    <c:plotArea>
      <c:layout>
        <c:manualLayout>
          <c:layoutTarget val="inner"/>
          <c:xMode val="edge"/>
          <c:yMode val="edge"/>
          <c:x val="0.158069356238521"/>
          <c:y val="0.291701100589652"/>
          <c:w val="0.797439195100612"/>
          <c:h val="0.571543452901721"/>
        </c:manualLayout>
      </c:layout>
      <c:lineChart>
        <c:grouping val="standard"/>
        <c:varyColors val="0"/>
        <c:ser>
          <c:idx val="1"/>
          <c:order val="0"/>
          <c:tx>
            <c:strRef>
              <c:f>'Kim and Molly_SEER breast cance'!$G$6</c:f>
              <c:strCache>
                <c:ptCount val="1"/>
                <c:pt idx="0">
                  <c:v>Delayed Adjusted Incidence Rate</c:v>
                </c:pt>
              </c:strCache>
            </c:strRef>
          </c:tx>
          <c:spPr>
            <a:ln w="25400" cap="flat" cmpd="sng" algn="ctr">
              <a:solidFill>
                <a:schemeClr val="dk1"/>
              </a:solidFill>
              <a:prstDash val="solid"/>
            </a:ln>
            <a:effectLst/>
          </c:spPr>
          <c:marker>
            <c:symbol val="none"/>
          </c:marker>
          <c:cat>
            <c:numRef>
              <c:f>'Kim and Molly_SEER breast cance'!$F$7:$F$42</c:f>
              <c:numCache>
                <c:formatCode>General</c:formatCode>
                <c:ptCount val="36"/>
                <c:pt idx="0">
                  <c:v>1975.0</c:v>
                </c:pt>
                <c:pt idx="1">
                  <c:v>1976.0</c:v>
                </c:pt>
                <c:pt idx="2">
                  <c:v>1977.0</c:v>
                </c:pt>
                <c:pt idx="3">
                  <c:v>1978.0</c:v>
                </c:pt>
                <c:pt idx="4">
                  <c:v>1979.0</c:v>
                </c:pt>
                <c:pt idx="5">
                  <c:v>1980.0</c:v>
                </c:pt>
                <c:pt idx="6">
                  <c:v>1981.0</c:v>
                </c:pt>
                <c:pt idx="7">
                  <c:v>1982.0</c:v>
                </c:pt>
                <c:pt idx="8">
                  <c:v>1983.0</c:v>
                </c:pt>
                <c:pt idx="9">
                  <c:v>1984.0</c:v>
                </c:pt>
                <c:pt idx="10">
                  <c:v>1985.0</c:v>
                </c:pt>
                <c:pt idx="11">
                  <c:v>1986.0</c:v>
                </c:pt>
                <c:pt idx="12">
                  <c:v>1987.0</c:v>
                </c:pt>
                <c:pt idx="13">
                  <c:v>1988.0</c:v>
                </c:pt>
                <c:pt idx="14">
                  <c:v>1989.0</c:v>
                </c:pt>
                <c:pt idx="15">
                  <c:v>1990.0</c:v>
                </c:pt>
                <c:pt idx="16">
                  <c:v>1991.0</c:v>
                </c:pt>
                <c:pt idx="17">
                  <c:v>1992.0</c:v>
                </c:pt>
                <c:pt idx="18">
                  <c:v>1993.0</c:v>
                </c:pt>
                <c:pt idx="19">
                  <c:v>1994.0</c:v>
                </c:pt>
                <c:pt idx="20">
                  <c:v>1995.0</c:v>
                </c:pt>
                <c:pt idx="21">
                  <c:v>1996.0</c:v>
                </c:pt>
                <c:pt idx="22">
                  <c:v>1997.0</c:v>
                </c:pt>
                <c:pt idx="23">
                  <c:v>1998.0</c:v>
                </c:pt>
                <c:pt idx="24">
                  <c:v>1999.0</c:v>
                </c:pt>
                <c:pt idx="25">
                  <c:v>2000.0</c:v>
                </c:pt>
                <c:pt idx="26">
                  <c:v>2001.0</c:v>
                </c:pt>
                <c:pt idx="27">
                  <c:v>2002.0</c:v>
                </c:pt>
                <c:pt idx="28">
                  <c:v>2003.0</c:v>
                </c:pt>
                <c:pt idx="29">
                  <c:v>2004.0</c:v>
                </c:pt>
                <c:pt idx="30">
                  <c:v>2005.0</c:v>
                </c:pt>
                <c:pt idx="31">
                  <c:v>2006.0</c:v>
                </c:pt>
                <c:pt idx="32">
                  <c:v>2007.0</c:v>
                </c:pt>
                <c:pt idx="33">
                  <c:v>2008.0</c:v>
                </c:pt>
                <c:pt idx="34">
                  <c:v>2009.0</c:v>
                </c:pt>
                <c:pt idx="35">
                  <c:v>2010.0</c:v>
                </c:pt>
              </c:numCache>
            </c:numRef>
          </c:cat>
          <c:val>
            <c:numRef>
              <c:f>'Kim and Molly_SEER breast cance'!$G$7:$G$42</c:f>
              <c:numCache>
                <c:formatCode>General</c:formatCode>
                <c:ptCount val="36"/>
                <c:pt idx="0">
                  <c:v>103.3901</c:v>
                </c:pt>
                <c:pt idx="1">
                  <c:v>102.814</c:v>
                </c:pt>
                <c:pt idx="2">
                  <c:v>102.241</c:v>
                </c:pt>
                <c:pt idx="3">
                  <c:v>101.6712</c:v>
                </c:pt>
                <c:pt idx="4">
                  <c:v>101.1046</c:v>
                </c:pt>
                <c:pt idx="5">
                  <c:v>100.5412</c:v>
                </c:pt>
                <c:pt idx="6">
                  <c:v>104.5473</c:v>
                </c:pt>
                <c:pt idx="7">
                  <c:v>108.713</c:v>
                </c:pt>
                <c:pt idx="8">
                  <c:v>113.0448</c:v>
                </c:pt>
                <c:pt idx="9">
                  <c:v>117.5491</c:v>
                </c:pt>
                <c:pt idx="10">
                  <c:v>122.233</c:v>
                </c:pt>
                <c:pt idx="11">
                  <c:v>127.1034</c:v>
                </c:pt>
                <c:pt idx="12">
                  <c:v>132.1679</c:v>
                </c:pt>
                <c:pt idx="13">
                  <c:v>131.9424</c:v>
                </c:pt>
                <c:pt idx="14">
                  <c:v>131.7173</c:v>
                </c:pt>
                <c:pt idx="15">
                  <c:v>131.4926</c:v>
                </c:pt>
                <c:pt idx="16">
                  <c:v>131.2683</c:v>
                </c:pt>
                <c:pt idx="17">
                  <c:v>131.0443</c:v>
                </c:pt>
                <c:pt idx="18">
                  <c:v>130.8207</c:v>
                </c:pt>
                <c:pt idx="19">
                  <c:v>130.5975</c:v>
                </c:pt>
                <c:pt idx="20">
                  <c:v>132.9131</c:v>
                </c:pt>
                <c:pt idx="21">
                  <c:v>135.2697</c:v>
                </c:pt>
                <c:pt idx="22">
                  <c:v>137.6681</c:v>
                </c:pt>
                <c:pt idx="23">
                  <c:v>140.109</c:v>
                </c:pt>
                <c:pt idx="24">
                  <c:v>142.5932</c:v>
                </c:pt>
                <c:pt idx="25">
                  <c:v>139.4112</c:v>
                </c:pt>
                <c:pt idx="26">
                  <c:v>136.3003</c:v>
                </c:pt>
                <c:pt idx="27">
                  <c:v>133.2588</c:v>
                </c:pt>
                <c:pt idx="28">
                  <c:v>130.2852</c:v>
                </c:pt>
                <c:pt idx="29">
                  <c:v>127.3779</c:v>
                </c:pt>
                <c:pt idx="30">
                  <c:v>127.662</c:v>
                </c:pt>
                <c:pt idx="31">
                  <c:v>127.9468</c:v>
                </c:pt>
                <c:pt idx="32">
                  <c:v>128.2322</c:v>
                </c:pt>
                <c:pt idx="33">
                  <c:v>128.5183</c:v>
                </c:pt>
                <c:pt idx="34">
                  <c:v>128.805</c:v>
                </c:pt>
                <c:pt idx="35">
                  <c:v>129.0923</c:v>
                </c:pt>
              </c:numCache>
            </c:numRef>
          </c:val>
          <c:smooth val="0"/>
        </c:ser>
        <c:dLbls>
          <c:showLegendKey val="0"/>
          <c:showVal val="0"/>
          <c:showCatName val="0"/>
          <c:showSerName val="0"/>
          <c:showPercent val="0"/>
          <c:showBubbleSize val="0"/>
        </c:dLbls>
        <c:marker val="1"/>
        <c:smooth val="0"/>
        <c:axId val="701659016"/>
        <c:axId val="701647960"/>
      </c:lineChart>
      <c:catAx>
        <c:axId val="701659016"/>
        <c:scaling>
          <c:orientation val="minMax"/>
        </c:scaling>
        <c:delete val="0"/>
        <c:axPos val="b"/>
        <c:numFmt formatCode="General" sourceLinked="1"/>
        <c:majorTickMark val="out"/>
        <c:minorTickMark val="none"/>
        <c:tickLblPos val="nextTo"/>
        <c:crossAx val="701647960"/>
        <c:crosses val="autoZero"/>
        <c:auto val="1"/>
        <c:lblAlgn val="ctr"/>
        <c:lblOffset val="100"/>
        <c:tickLblSkip val="5"/>
        <c:noMultiLvlLbl val="0"/>
      </c:catAx>
      <c:valAx>
        <c:axId val="701647960"/>
        <c:scaling>
          <c:orientation val="minMax"/>
        </c:scaling>
        <c:delete val="0"/>
        <c:axPos val="l"/>
        <c:majorGridlines/>
        <c:title>
          <c:tx>
            <c:rich>
              <a:bodyPr rot="-5400000" vert="horz"/>
              <a:lstStyle/>
              <a:p>
                <a:pPr>
                  <a:defRPr/>
                </a:pPr>
                <a:r>
                  <a:rPr lang="en-US"/>
                  <a:t>Rate per 100,000</a:t>
                </a:r>
              </a:p>
            </c:rich>
          </c:tx>
          <c:layout/>
          <c:overlay val="0"/>
        </c:title>
        <c:numFmt formatCode="General" sourceLinked="1"/>
        <c:majorTickMark val="out"/>
        <c:minorTickMark val="none"/>
        <c:tickLblPos val="nextTo"/>
        <c:crossAx val="701659016"/>
        <c:crosses val="autoZero"/>
        <c:crossBetween val="between"/>
      </c:valAx>
    </c:plotArea>
    <c:plotVisOnly val="1"/>
    <c:dispBlanksAs val="gap"/>
    <c:showDLblsOverMax val="0"/>
  </c:chart>
  <c:txPr>
    <a:bodyPr/>
    <a:lstStyle/>
    <a:p>
      <a:pPr>
        <a:defRPr sz="2000"/>
      </a:pPr>
      <a:endParaRPr lang="en-US"/>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7.png"/></Relationships>
</file>

<file path=ppt/drawings/_rels/drawing2.x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1" Type="http://schemas.openxmlformats.org/officeDocument/2006/relationships/image" Target="../media/image58.emf"/><Relationship Id="rId2" Type="http://schemas.openxmlformats.org/officeDocument/2006/relationships/image" Target="../media/image5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drawings/drawing1.xml><?xml version="1.0" encoding="utf-8"?>
<c:userShapes xmlns:c="http://schemas.openxmlformats.org/drawingml/2006/chart">
  <cdr:relSizeAnchor xmlns:cdr="http://schemas.openxmlformats.org/drawingml/2006/chartDrawing">
    <cdr:from>
      <cdr:x>0.08444</cdr:x>
      <cdr:y>0.27583</cdr:y>
    </cdr:from>
    <cdr:to>
      <cdr:x>0.6937</cdr:x>
      <cdr:y>0.88271</cdr:y>
    </cdr:to>
    <cdr:pic>
      <cdr:nvPicPr>
        <cdr:cNvPr id="3" name="Picture 2" descr="jolie2.png"/>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59051" y="1923463"/>
          <a:ext cx="5476840" cy="4232104"/>
        </a:xfrm>
        <a:prstGeom xmlns:a="http://schemas.openxmlformats.org/drawingml/2006/main" prst="teardrop">
          <a:avLst>
            <a:gd name="adj" fmla="val 104717"/>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0.34382</cdr:x>
      <cdr:y>0.1821</cdr:y>
    </cdr:from>
    <cdr:to>
      <cdr:x>1</cdr:x>
      <cdr:y>0.78291</cdr:y>
    </cdr:to>
    <cdr:pic>
      <cdr:nvPicPr>
        <cdr:cNvPr id="2" name="Picture 1" descr="women worker.png"/>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090705" y="1269900"/>
          <a:ext cx="5898660" cy="4189702"/>
        </a:xfrm>
        <a:prstGeom xmlns:a="http://schemas.openxmlformats.org/drawingml/2006/main" prst="wedgeEllipseCallout">
          <a:avLst>
            <a:gd name="adj1" fmla="val -59884"/>
            <a:gd name="adj2" fmla="val 55822"/>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cdr:x>
      <cdr:y>0.92381</cdr:y>
    </cdr:from>
    <cdr:to>
      <cdr:x>1</cdr:x>
      <cdr:y>1</cdr:y>
    </cdr:to>
    <cdr:sp macro="" textlink="">
      <cdr:nvSpPr>
        <cdr:cNvPr id="2" name="TextBox 1"/>
        <cdr:cNvSpPr txBox="1"/>
      </cdr:nvSpPr>
      <cdr:spPr>
        <a:xfrm xmlns:a="http://schemas.openxmlformats.org/drawingml/2006/main">
          <a:off x="0" y="4800051"/>
          <a:ext cx="6399482" cy="3958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National Cancer Institute, Surveillance Epidemiology End Results Program, SEER 9, delayed adjusted incidence rate</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28E1E-4491-9241-B8F3-4DDC788E37BF}" type="datetimeFigureOut">
              <a:rPr lang="en-US" smtClean="0"/>
              <a:pPr/>
              <a:t>3/7/14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E2B102-3533-F743-AFA1-9D58D28B8610}" type="slidenum">
              <a:rPr lang="en-US" smtClean="0"/>
              <a:pPr/>
              <a:t>‹#›</a:t>
            </a:fld>
            <a:endParaRPr lang="en-US" dirty="0"/>
          </a:p>
        </p:txBody>
      </p:sp>
    </p:spTree>
    <p:extLst>
      <p:ext uri="{BB962C8B-B14F-4D97-AF65-F5344CB8AC3E}">
        <p14:creationId xmlns:p14="http://schemas.microsoft.com/office/powerpoint/2010/main" val="35664018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BDA06F-A7BD-384D-9459-B303D1C69079}" type="datetimeFigureOut">
              <a:rPr lang="en-US" smtClean="0"/>
              <a:pPr/>
              <a:t>3/7/14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75C24E-60ED-804F-9FC8-ECFAECC2A543}" type="slidenum">
              <a:rPr lang="en-US" smtClean="0"/>
              <a:pPr/>
              <a:t>‹#›</a:t>
            </a:fld>
            <a:endParaRPr lang="en-US" dirty="0"/>
          </a:p>
        </p:txBody>
      </p:sp>
    </p:spTree>
    <p:extLst>
      <p:ext uri="{BB962C8B-B14F-4D97-AF65-F5344CB8AC3E}">
        <p14:creationId xmlns:p14="http://schemas.microsoft.com/office/powerpoint/2010/main" val="289272270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 Id="rId3" Type="http://schemas.openxmlformats.org/officeDocument/2006/relationships/hyperlink" Target="http://www.saferstates.com/2014/02/2014-toxic-chemicals-legislation.html"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Trainer’s Prep Notes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Each person should be given  a colored sheet of paper and a thick marker and told to write down one the name of one chemical they would like to replace with a safer alternative </a:t>
            </a:r>
          </a:p>
          <a:p>
            <a:endParaRPr lang="en-US" baseline="0" dirty="0" smtClean="0"/>
          </a:p>
          <a:p>
            <a:r>
              <a:rPr lang="en-US" baseline="0" dirty="0" smtClean="0"/>
              <a:t>If you’ve asked participants to bring an MSDS or SDS from their workplace, ask them to write down the name of a chemical on the sheet that they are concerned about. </a:t>
            </a:r>
          </a:p>
          <a:p>
            <a:endParaRPr lang="en-US" baseline="0" dirty="0" smtClean="0"/>
          </a:p>
          <a:p>
            <a:r>
              <a:rPr lang="en-US" baseline="0" dirty="0" smtClean="0"/>
              <a:t>On the Flip chart write instructions that  give the steps of the introductory exercise</a:t>
            </a:r>
          </a:p>
          <a:p>
            <a:r>
              <a:rPr lang="en-US" baseline="0" dirty="0" smtClean="0"/>
              <a:t>Each person should walk to the front, introduce themself by saying who they are, where they work (the workplace and the city and state, what they do at work) and name one chemical they would like to replace with a safer alternative. </a:t>
            </a:r>
          </a:p>
          <a:p>
            <a:endParaRPr lang="en-US" dirty="0" smtClean="0"/>
          </a:p>
        </p:txBody>
      </p:sp>
      <p:sp>
        <p:nvSpPr>
          <p:cNvPr id="4" name="Slide Number Placeholder 3"/>
          <p:cNvSpPr>
            <a:spLocks noGrp="1"/>
          </p:cNvSpPr>
          <p:nvPr>
            <p:ph type="sldNum" sz="quarter" idx="10"/>
          </p:nvPr>
        </p:nvSpPr>
        <p:spPr/>
        <p:txBody>
          <a:bodyPr/>
          <a:lstStyle/>
          <a:p>
            <a:fld id="{EF75C24E-60ED-804F-9FC8-ECFAECC2A543}" type="slidenum">
              <a:rPr lang="en-US" smtClean="0"/>
              <a:pPr/>
              <a:t>1</a:t>
            </a:fld>
            <a:endParaRPr lang="en-US" dirty="0"/>
          </a:p>
        </p:txBody>
      </p:sp>
    </p:spTree>
    <p:extLst>
      <p:ext uri="{BB962C8B-B14F-4D97-AF65-F5344CB8AC3E}">
        <p14:creationId xmlns:p14="http://schemas.microsoft.com/office/powerpoint/2010/main" val="698534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workplace related diabetes</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10</a:t>
            </a:fld>
            <a:endParaRPr lang="en-US" dirty="0"/>
          </a:p>
        </p:txBody>
      </p:sp>
    </p:spTree>
    <p:extLst>
      <p:ext uri="{BB962C8B-B14F-4D97-AF65-F5344CB8AC3E}">
        <p14:creationId xmlns:p14="http://schemas.microsoft.com/office/powerpoint/2010/main" val="3786538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birth</a:t>
            </a:r>
            <a:r>
              <a:rPr lang="en-US" baseline="0" dirty="0" smtClean="0"/>
              <a:t> defects and other diseases and conditions.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11</a:t>
            </a:fld>
            <a:endParaRPr lang="en-US" dirty="0"/>
          </a:p>
        </p:txBody>
      </p:sp>
    </p:spTree>
    <p:extLst>
      <p:ext uri="{BB962C8B-B14F-4D97-AF65-F5344CB8AC3E}">
        <p14:creationId xmlns:p14="http://schemas.microsoft.com/office/powerpoint/2010/main" val="856032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r>
              <a:rPr lang="en-US" dirty="0" smtClean="0"/>
              <a:t>Script</a:t>
            </a:r>
          </a:p>
          <a:p>
            <a:r>
              <a:rPr lang="en-US" dirty="0" smtClean="0"/>
              <a:t>While we are focused</a:t>
            </a:r>
            <a:r>
              <a:rPr lang="en-US" baseline="0" dirty="0" smtClean="0"/>
              <a:t> on </a:t>
            </a:r>
            <a:r>
              <a:rPr lang="en-US" dirty="0" smtClean="0"/>
              <a:t>Putting Breast Cancer today…we continue</a:t>
            </a:r>
            <a:r>
              <a:rPr lang="en-US" baseline="0" dirty="0" smtClean="0"/>
              <a:t> to recognize </a:t>
            </a:r>
            <a:r>
              <a:rPr lang="en-US" dirty="0" smtClean="0"/>
              <a:t>other chronic diseases also on our OUT of WORK &amp; Community Campaign.</a:t>
            </a:r>
          </a:p>
        </p:txBody>
      </p:sp>
      <p:sp>
        <p:nvSpPr>
          <p:cNvPr id="4" name="Slide Number Placeholder 3"/>
          <p:cNvSpPr>
            <a:spLocks noGrp="1"/>
          </p:cNvSpPr>
          <p:nvPr>
            <p:ph type="sldNum" sz="quarter" idx="10"/>
          </p:nvPr>
        </p:nvSpPr>
        <p:spPr/>
        <p:txBody>
          <a:bodyPr/>
          <a:lstStyle/>
          <a:p>
            <a:fld id="{EF75C24E-60ED-804F-9FC8-ECFAECC2A543}" type="slidenum">
              <a:rPr lang="en-US" smtClean="0"/>
              <a:pPr/>
              <a:t>12</a:t>
            </a:fld>
            <a:endParaRPr lang="en-US" dirty="0"/>
          </a:p>
        </p:txBody>
      </p:sp>
    </p:spTree>
    <p:extLst>
      <p:ext uri="{BB962C8B-B14F-4D97-AF65-F5344CB8AC3E}">
        <p14:creationId xmlns:p14="http://schemas.microsoft.com/office/powerpoint/2010/main" val="1436648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endParaRPr lang="en-US" dirty="0" smtClean="0"/>
          </a:p>
          <a:p>
            <a:r>
              <a:rPr lang="en-US" dirty="0" smtClean="0"/>
              <a:t>So</a:t>
            </a:r>
            <a:r>
              <a:rPr lang="en-US" baseline="0" dirty="0" smtClean="0"/>
              <a:t> what’s the connection between breast cancer and chemicals and other diseases? </a:t>
            </a:r>
            <a:endParaRPr lang="en-US" dirty="0"/>
          </a:p>
        </p:txBody>
      </p:sp>
      <p:sp>
        <p:nvSpPr>
          <p:cNvPr id="4" name="Slide Number Placeholder 3"/>
          <p:cNvSpPr>
            <a:spLocks noGrp="1"/>
          </p:cNvSpPr>
          <p:nvPr>
            <p:ph type="sldNum" sz="quarter" idx="10"/>
          </p:nvPr>
        </p:nvSpPr>
        <p:spPr/>
        <p:txBody>
          <a:bodyPr/>
          <a:lstStyle/>
          <a:p>
            <a:fld id="{50F440D8-25D4-4948-B6F1-F36739E11055}" type="slidenum">
              <a:rPr lang="en-US" smtClean="0"/>
              <a:pPr/>
              <a:t>13</a:t>
            </a:fld>
            <a:endParaRPr lang="en-US" dirty="0"/>
          </a:p>
        </p:txBody>
      </p:sp>
    </p:spTree>
    <p:extLst>
      <p:ext uri="{BB962C8B-B14F-4D97-AF65-F5344CB8AC3E}">
        <p14:creationId xmlns:p14="http://schemas.microsoft.com/office/powerpoint/2010/main" val="3759958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solidFill>
                  <a:schemeClr val="tx2"/>
                </a:solidFill>
                <a:latin typeface="+mn-lt"/>
              </a:rPr>
              <a:t>Script </a:t>
            </a:r>
          </a:p>
          <a:p>
            <a:pPr marL="0" indent="0">
              <a:buNone/>
            </a:pPr>
            <a:r>
              <a:rPr lang="en-US" sz="1200" dirty="0" smtClean="0">
                <a:solidFill>
                  <a:schemeClr val="tx2"/>
                </a:solidFill>
                <a:latin typeface="+mn-lt"/>
              </a:rPr>
              <a:t>The</a:t>
            </a:r>
            <a:r>
              <a:rPr lang="en-US" sz="1200" baseline="0" dirty="0" smtClean="0">
                <a:solidFill>
                  <a:schemeClr val="tx2"/>
                </a:solidFill>
                <a:latin typeface="+mn-lt"/>
              </a:rPr>
              <a:t> first connection is that fewer people are dying from breast cancer and other diseases. O</a:t>
            </a:r>
            <a:r>
              <a:rPr lang="en-US" sz="1200" dirty="0" smtClean="0">
                <a:solidFill>
                  <a:schemeClr val="tx2"/>
                </a:solidFill>
                <a:latin typeface="+mn-lt"/>
              </a:rPr>
              <a:t>ur country’s  investment in cancer treatment is saving lives. </a:t>
            </a:r>
          </a:p>
          <a:p>
            <a:pPr marL="0" indent="0">
              <a:buNone/>
            </a:pPr>
            <a:endParaRPr lang="en-US" sz="1200" dirty="0" smtClean="0">
              <a:solidFill>
                <a:schemeClr val="tx2"/>
              </a:solidFill>
              <a:latin typeface="+mn-lt"/>
            </a:endParaRPr>
          </a:p>
          <a:p>
            <a:pPr marL="0" indent="0">
              <a:buNone/>
            </a:pPr>
            <a:r>
              <a:rPr lang="en-US" sz="1200" dirty="0" smtClean="0">
                <a:solidFill>
                  <a:schemeClr val="tx2"/>
                </a:solidFill>
                <a:latin typeface="+mn-lt"/>
              </a:rPr>
              <a:t>This</a:t>
            </a:r>
            <a:r>
              <a:rPr lang="en-US" sz="1200" baseline="0" dirty="0" smtClean="0">
                <a:solidFill>
                  <a:schemeClr val="tx2"/>
                </a:solidFill>
                <a:latin typeface="+mn-lt"/>
              </a:rPr>
              <a:t> slide shows that f</a:t>
            </a:r>
            <a:r>
              <a:rPr lang="en-US" sz="1200" dirty="0" smtClean="0">
                <a:solidFill>
                  <a:schemeClr val="tx2"/>
                </a:solidFill>
                <a:latin typeface="+mn-lt"/>
              </a:rPr>
              <a:t>ewer women are dying from breast cancer. And that’s good news. </a:t>
            </a:r>
          </a:p>
          <a:p>
            <a:pPr marL="0" indent="0">
              <a:buNone/>
            </a:pPr>
            <a:endParaRPr lang="en-US" sz="1200" dirty="0" smtClean="0">
              <a:solidFill>
                <a:schemeClr val="tx2"/>
              </a:solidFill>
              <a:latin typeface="+mn-lt"/>
            </a:endParaRPr>
          </a:p>
          <a:p>
            <a:r>
              <a:rPr lang="en-US" dirty="0" smtClean="0"/>
              <a:t>Since</a:t>
            </a:r>
            <a:r>
              <a:rPr lang="en-US" baseline="0" dirty="0" smtClean="0"/>
              <a:t> 1975, death rates (mortality) due to breast cancer have declined 30%. Most of the billions of dollars for breast cancer research go towards treatment. When resources are invested, we see results.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14</a:t>
            </a:fld>
            <a:endParaRPr lang="en-US" dirty="0"/>
          </a:p>
        </p:txBody>
      </p:sp>
    </p:spTree>
    <p:extLst>
      <p:ext uri="{BB962C8B-B14F-4D97-AF65-F5344CB8AC3E}">
        <p14:creationId xmlns:p14="http://schemas.microsoft.com/office/powerpoint/2010/main" val="322055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Script</a:t>
            </a:r>
          </a:p>
          <a:p>
            <a:endParaRPr lang="en-US" sz="1200" dirty="0" smtClean="0"/>
          </a:p>
          <a:p>
            <a:r>
              <a:rPr lang="en-US" sz="1200" dirty="0" smtClean="0"/>
              <a:t>The second connection is not such good news:</a:t>
            </a:r>
            <a:r>
              <a:rPr lang="en-US" sz="1200" baseline="0" dirty="0" smtClean="0"/>
              <a:t> N</a:t>
            </a:r>
            <a:r>
              <a:rPr lang="en-US" dirty="0" smtClean="0"/>
              <a:t>ew</a:t>
            </a:r>
            <a:r>
              <a:rPr lang="en-US" baseline="0" dirty="0" smtClean="0"/>
              <a:t> cases of b</a:t>
            </a:r>
            <a:r>
              <a:rPr lang="en-US" dirty="0" smtClean="0"/>
              <a:t>reast</a:t>
            </a:r>
            <a:r>
              <a:rPr lang="en-US" baseline="0" dirty="0" smtClean="0"/>
              <a:t> cancer (the incidence) have gone up 25% since 1975 from about 100 cases per 100,000 women to about 130 cases per 100,000 women. Incidence means new cases of breast cancer. </a:t>
            </a:r>
          </a:p>
          <a:p>
            <a:endParaRPr lang="en-US" baseline="0" dirty="0" smtClean="0"/>
          </a:p>
          <a:p>
            <a:r>
              <a:rPr lang="en-US" baseline="0" dirty="0" smtClean="0"/>
              <a:t>This is in comparison to the 30% declines in deaths from breast cancer.  We see results where we make investments. And we haven’t been investing  in preventing the disease from happening in the first place. Only 15% of breast cancer dollars go towards prevention research.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15</a:t>
            </a:fld>
            <a:endParaRPr lang="en-US" dirty="0"/>
          </a:p>
        </p:txBody>
      </p:sp>
    </p:spTree>
    <p:extLst>
      <p:ext uri="{BB962C8B-B14F-4D97-AF65-F5344CB8AC3E}">
        <p14:creationId xmlns:p14="http://schemas.microsoft.com/office/powerpoint/2010/main" val="2777141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endParaRPr lang="en-US" dirty="0" smtClean="0"/>
          </a:p>
          <a:p>
            <a:r>
              <a:rPr lang="en-US" dirty="0" smtClean="0"/>
              <a:t>This isn’t just an issue for women. While breast cancer is about 100 times more common in women</a:t>
            </a:r>
            <a:r>
              <a:rPr lang="en-US" baseline="0" dirty="0" smtClean="0"/>
              <a:t> then men, t</a:t>
            </a:r>
            <a:r>
              <a:rPr lang="en-US" dirty="0" smtClean="0"/>
              <a:t>he</a:t>
            </a:r>
            <a:r>
              <a:rPr lang="en-US" baseline="0" dirty="0" smtClean="0"/>
              <a:t> number of new breast cancer cases in men has risen too. </a:t>
            </a:r>
          </a:p>
          <a:p>
            <a:endParaRPr lang="en-US" baseline="0" dirty="0" smtClean="0"/>
          </a:p>
          <a:p>
            <a:r>
              <a:rPr lang="en-US" baseline="0" dirty="0" smtClean="0"/>
              <a:t>(Explanation of photo)</a:t>
            </a:r>
          </a:p>
          <a:p>
            <a:endParaRPr lang="en-US" baseline="0" dirty="0" smtClean="0"/>
          </a:p>
          <a:p>
            <a:r>
              <a:rPr lang="en-US" sz="1200" kern="1200" dirty="0" smtClean="0">
                <a:solidFill>
                  <a:schemeClr val="tx1"/>
                </a:solidFill>
                <a:latin typeface="+mn-lt"/>
                <a:ea typeface="+mn-ea"/>
                <a:cs typeface="+mn-cs"/>
              </a:rPr>
              <a:t>73 men who lived at the Marine Corps Base Camp Lejeune in Jacksonville North Carolina  have been diagnosed with male breast cancer.</a:t>
            </a:r>
            <a:r>
              <a:rPr lang="en-US" sz="1200" kern="1200" baseline="0" dirty="0" smtClean="0">
                <a:solidFill>
                  <a:schemeClr val="tx1"/>
                </a:solidFill>
                <a:latin typeface="+mn-lt"/>
                <a:ea typeface="+mn-ea"/>
                <a:cs typeface="+mn-cs"/>
              </a:rPr>
              <a:t> </a:t>
            </a:r>
            <a:endParaRPr lang="en-US" baseline="0" dirty="0" smtClean="0"/>
          </a:p>
          <a:p>
            <a:endParaRPr lang="en-US" baseline="0" dirty="0" smtClean="0"/>
          </a:p>
          <a:p>
            <a:r>
              <a:rPr lang="en-US" sz="1200" kern="1200" dirty="0" smtClean="0">
                <a:solidFill>
                  <a:schemeClr val="tx1"/>
                </a:solidFill>
                <a:latin typeface="+mn-lt"/>
                <a:ea typeface="+mn-ea"/>
                <a:cs typeface="+mn-cs"/>
              </a:rPr>
              <a:t>All of these</a:t>
            </a:r>
            <a:r>
              <a:rPr lang="en-US" sz="1200" kern="1200" baseline="0" dirty="0" smtClean="0">
                <a:solidFill>
                  <a:schemeClr val="tx1"/>
                </a:solidFill>
                <a:latin typeface="+mn-lt"/>
                <a:ea typeface="+mn-ea"/>
                <a:cs typeface="+mn-cs"/>
              </a:rPr>
              <a:t> men </a:t>
            </a:r>
            <a:r>
              <a:rPr lang="en-US" sz="1200" kern="1200" dirty="0" smtClean="0">
                <a:solidFill>
                  <a:schemeClr val="tx1"/>
                </a:solidFill>
                <a:latin typeface="+mn-lt"/>
                <a:ea typeface="+mn-ea"/>
                <a:cs typeface="+mn-cs"/>
              </a:rPr>
              <a:t>drank and bathed in Camp</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LeJeune’s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tap water which contained extremely high concentrations of toxic chemicals. The chemicals found in the water include benzene, vinyl chloride and trichloroethylene (TCE), three known human carcinogens</a:t>
            </a:r>
            <a:r>
              <a:rPr lang="en-US" sz="1200" kern="1200" baseline="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perchloroethylene</a:t>
            </a:r>
            <a:r>
              <a:rPr lang="en-US" sz="1200" kern="1200" dirty="0" smtClean="0">
                <a:solidFill>
                  <a:schemeClr val="tx1"/>
                </a:solidFill>
                <a:latin typeface="+mn-lt"/>
                <a:ea typeface="+mn-ea"/>
                <a:cs typeface="+mn-cs"/>
              </a:rPr>
              <a:t> (PCE), a probable human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carcinogen.</a:t>
            </a:r>
          </a:p>
        </p:txBody>
      </p:sp>
      <p:sp>
        <p:nvSpPr>
          <p:cNvPr id="4" name="Slide Number Placeholder 3"/>
          <p:cNvSpPr>
            <a:spLocks noGrp="1"/>
          </p:cNvSpPr>
          <p:nvPr>
            <p:ph type="sldNum" sz="quarter" idx="10"/>
          </p:nvPr>
        </p:nvSpPr>
        <p:spPr/>
        <p:txBody>
          <a:bodyPr/>
          <a:lstStyle/>
          <a:p>
            <a:fld id="{EF75C24E-60ED-804F-9FC8-ECFAECC2A543}" type="slidenum">
              <a:rPr lang="en-US" smtClean="0"/>
              <a:pPr/>
              <a:t>16</a:t>
            </a:fld>
            <a:endParaRPr lang="en-US" dirty="0"/>
          </a:p>
        </p:txBody>
      </p:sp>
    </p:spTree>
    <p:extLst>
      <p:ext uri="{BB962C8B-B14F-4D97-AF65-F5344CB8AC3E}">
        <p14:creationId xmlns:p14="http://schemas.microsoft.com/office/powerpoint/2010/main" val="3408759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Camp </a:t>
            </a:r>
            <a:r>
              <a:rPr lang="en-US" dirty="0" err="1" smtClean="0"/>
              <a:t>LeJeune</a:t>
            </a:r>
            <a:r>
              <a:rPr lang="en-US" dirty="0" smtClean="0"/>
              <a:t> story also tells</a:t>
            </a:r>
            <a:r>
              <a:rPr lang="en-US" baseline="0" dirty="0" smtClean="0"/>
              <a:t> us more about how chemical exposures that lead to breast cancer also lead to other diseases. In February, 2014 a new study </a:t>
            </a:r>
            <a:r>
              <a:rPr lang="en-US" sz="1200" kern="1200" baseline="0" dirty="0" smtClean="0">
                <a:solidFill>
                  <a:schemeClr val="tx1"/>
                </a:solidFill>
                <a:latin typeface="+mn-lt"/>
                <a:ea typeface="+mn-ea"/>
                <a:cs typeface="+mn-cs"/>
              </a:rPr>
              <a:t>of the people who drank the contaminated water at Camp Lejeune </a:t>
            </a:r>
            <a:r>
              <a:rPr lang="en-US" sz="1200" kern="1200" dirty="0" smtClean="0">
                <a:solidFill>
                  <a:schemeClr val="tx1"/>
                </a:solidFill>
                <a:latin typeface="+mn-lt"/>
                <a:ea typeface="+mn-ea"/>
                <a:cs typeface="+mn-cs"/>
              </a:rPr>
              <a:t> found elevated</a:t>
            </a:r>
            <a:r>
              <a:rPr lang="en-US" sz="1200" kern="1200" baseline="0" dirty="0" smtClean="0">
                <a:solidFill>
                  <a:schemeClr val="tx1"/>
                </a:solidFill>
                <a:latin typeface="+mn-lt"/>
                <a:ea typeface="+mn-ea"/>
                <a:cs typeface="+mn-cs"/>
              </a:rPr>
              <a:t> risks of death from </a:t>
            </a:r>
            <a:r>
              <a:rPr lang="en-US" sz="1200" kern="1200" dirty="0" smtClean="0">
                <a:solidFill>
                  <a:schemeClr val="tx1"/>
                </a:solidFill>
                <a:latin typeface="+mn-lt"/>
                <a:ea typeface="+mn-ea"/>
                <a:cs typeface="+mn-cs"/>
              </a:rPr>
              <a:t>cancers of the kidney, liver, esophagus, cervix, multiple myeloma, Hodgkin lymphoma and ALS (amyotrophic lateral sclerosis, also known as Lou Gehrig’s disease),”</a:t>
            </a:r>
          </a:p>
          <a:p>
            <a:endParaRPr lang="en-US" dirty="0" smtClean="0"/>
          </a:p>
        </p:txBody>
      </p:sp>
      <p:sp>
        <p:nvSpPr>
          <p:cNvPr id="4" name="Slide Number Placeholder 3"/>
          <p:cNvSpPr>
            <a:spLocks noGrp="1"/>
          </p:cNvSpPr>
          <p:nvPr>
            <p:ph type="sldNum" sz="quarter" idx="10"/>
          </p:nvPr>
        </p:nvSpPr>
        <p:spPr/>
        <p:txBody>
          <a:bodyPr/>
          <a:lstStyle/>
          <a:p>
            <a:fld id="{EF75C24E-60ED-804F-9FC8-ECFAECC2A543}" type="slidenum">
              <a:rPr lang="en-US" smtClean="0"/>
              <a:pPr/>
              <a:t>17</a:t>
            </a:fld>
            <a:endParaRPr lang="en-US" dirty="0"/>
          </a:p>
        </p:txBody>
      </p:sp>
    </p:spTree>
    <p:extLst>
      <p:ext uri="{BB962C8B-B14F-4D97-AF65-F5344CB8AC3E}">
        <p14:creationId xmlns:p14="http://schemas.microsoft.com/office/powerpoint/2010/main" val="3905598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Facilitator’s Notes</a:t>
            </a:r>
          </a:p>
          <a:p>
            <a:r>
              <a:rPr lang="en-US" baseline="0" dirty="0" smtClean="0"/>
              <a:t>Small group activity method: Each person at each table is assigned a different factsheet (1-5) to read quietly to themselves. Then each person summarizes their factsheet for the rest of the table. The group prepares to answer the questions during the report-back. </a:t>
            </a:r>
          </a:p>
        </p:txBody>
      </p:sp>
      <p:sp>
        <p:nvSpPr>
          <p:cNvPr id="4" name="Slide Number Placeholder 3"/>
          <p:cNvSpPr>
            <a:spLocks noGrp="1"/>
          </p:cNvSpPr>
          <p:nvPr>
            <p:ph type="sldNum" sz="quarter" idx="10"/>
          </p:nvPr>
        </p:nvSpPr>
        <p:spPr/>
        <p:txBody>
          <a:bodyPr/>
          <a:lstStyle/>
          <a:p>
            <a:fld id="{EF75C24E-60ED-804F-9FC8-ECFAECC2A543}" type="slidenum">
              <a:rPr lang="en-US" smtClean="0"/>
              <a:pPr/>
              <a:t>18</a:t>
            </a:fld>
            <a:endParaRPr lang="en-US" dirty="0"/>
          </a:p>
        </p:txBody>
      </p:sp>
    </p:spTree>
    <p:extLst>
      <p:ext uri="{BB962C8B-B14F-4D97-AF65-F5344CB8AC3E}">
        <p14:creationId xmlns:p14="http://schemas.microsoft.com/office/powerpoint/2010/main" val="3303862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r>
              <a:rPr lang="en-US" baseline="0" dirty="0" smtClean="0"/>
              <a:t> when fact sheet three is discussed</a:t>
            </a:r>
          </a:p>
          <a:p>
            <a:endParaRPr lang="en-US" baseline="0" dirty="0" smtClean="0"/>
          </a:p>
          <a:p>
            <a:r>
              <a:rPr lang="en-US" baseline="0" dirty="0" smtClean="0"/>
              <a:t>This article is describing one type of breast cancer: There are a</a:t>
            </a:r>
            <a:r>
              <a:rPr lang="en-US" dirty="0" smtClean="0"/>
              <a:t>t least four types of breast cancer.</a:t>
            </a:r>
            <a:r>
              <a:rPr lang="en-US" baseline="0" dirty="0" smtClean="0"/>
              <a:t> These subtypes respond to different treatments, and occur at different rates across the population</a:t>
            </a:r>
          </a:p>
          <a:p>
            <a:endParaRPr lang="en-US" baseline="0" dirty="0" smtClean="0"/>
          </a:p>
          <a:p>
            <a:r>
              <a:rPr lang="en-US" baseline="0" dirty="0" smtClean="0"/>
              <a:t>Luminal A – characterized by receptors for Estrogen and Progesterone, usually slow growing and responsive to hormonal therapies</a:t>
            </a:r>
          </a:p>
          <a:p>
            <a:r>
              <a:rPr lang="en-US" baseline="0" dirty="0" smtClean="0"/>
              <a:t>Luminal B – similar to Luminal A, but somewhat more aggressive, and more difficult to treat</a:t>
            </a:r>
          </a:p>
          <a:p>
            <a:r>
              <a:rPr lang="en-US" baseline="0" dirty="0" smtClean="0"/>
              <a:t>Her-2 positive – tumor cells have receptors for a protein call Her-2. This used to have a very difficult prognosis, but targeted therapies have changed this. This was possible because doctors and biologists realized this kind of cancer was unique</a:t>
            </a:r>
          </a:p>
          <a:p>
            <a:r>
              <a:rPr lang="en-US" baseline="0" dirty="0" smtClean="0"/>
              <a:t>Triple negative breast cancer– this is the most aggressive type of breast cancer. On top of that, it is more common among younger women, women with fewer economic resources, and Black and Latina women. While women in these groups get all four subtypes of breast cancer, this type is more common in these groups.</a:t>
            </a:r>
          </a:p>
          <a:p>
            <a:endParaRPr lang="en-US" baseline="0" dirty="0" smtClean="0"/>
          </a:p>
          <a:p>
            <a:r>
              <a:rPr lang="en-US" baseline="0" dirty="0" smtClean="0"/>
              <a:t>We have learned how to treat all of the subtypes more effectively, and scientists are working hard to find better treatments for Triple Negative breast Cancer.</a:t>
            </a:r>
          </a:p>
          <a:p>
            <a:endParaRPr lang="en-US" baseline="0" dirty="0" smtClean="0"/>
          </a:p>
          <a:p>
            <a:r>
              <a:rPr lang="en-US" baseline="0" dirty="0" smtClean="0"/>
              <a:t>However, no one knows yet what causes each of these different cancers. </a:t>
            </a:r>
          </a:p>
        </p:txBody>
      </p:sp>
      <p:sp>
        <p:nvSpPr>
          <p:cNvPr id="4" name="Slide Number Placeholder 3"/>
          <p:cNvSpPr>
            <a:spLocks noGrp="1"/>
          </p:cNvSpPr>
          <p:nvPr>
            <p:ph type="sldNum" sz="quarter" idx="10"/>
          </p:nvPr>
        </p:nvSpPr>
        <p:spPr/>
        <p:txBody>
          <a:bodyPr/>
          <a:lstStyle/>
          <a:p>
            <a:fld id="{47729F8C-30A3-374F-B8D2-8D17BBAB9020}" type="slidenum">
              <a:rPr lang="en-US" smtClean="0"/>
              <a:t>20</a:t>
            </a:fld>
            <a:endParaRPr lang="en-US"/>
          </a:p>
        </p:txBody>
      </p:sp>
    </p:spTree>
    <p:extLst>
      <p:ext uri="{BB962C8B-B14F-4D97-AF65-F5344CB8AC3E}">
        <p14:creationId xmlns:p14="http://schemas.microsoft.com/office/powerpoint/2010/main" val="115466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r>
              <a:rPr lang="en-US" dirty="0" smtClean="0"/>
              <a:t>Script </a:t>
            </a:r>
          </a:p>
          <a:p>
            <a:endParaRPr lang="en-US" dirty="0" smtClean="0"/>
          </a:p>
          <a:p>
            <a:r>
              <a:rPr lang="en-US" dirty="0" smtClean="0"/>
              <a:t>So why are we talking about breast cancer at work now?</a:t>
            </a:r>
            <a:r>
              <a:rPr lang="en-US" baseline="0" dirty="0" smtClean="0"/>
              <a:t> </a:t>
            </a:r>
            <a:r>
              <a:rPr lang="en-US" dirty="0" smtClean="0"/>
              <a:t> The</a:t>
            </a:r>
            <a:r>
              <a:rPr lang="en-US" baseline="0" dirty="0" smtClean="0"/>
              <a:t> breast cancer epidemic has been going on for decades. But in November of 2012, we started getting new information about how this epidemic was linked to some of the chemicals we use at work.</a:t>
            </a:r>
          </a:p>
          <a:p>
            <a:r>
              <a:rPr lang="en-US" baseline="0" dirty="0" smtClean="0"/>
              <a:t>(Read slide)</a:t>
            </a:r>
          </a:p>
          <a:p>
            <a:endParaRPr lang="en-US" baseline="0" dirty="0" smtClean="0"/>
          </a:p>
          <a:p>
            <a:r>
              <a:rPr lang="en-US" baseline="0" dirty="0" smtClean="0"/>
              <a:t>The words “Similar lives” is really important to understand. The control group – the Southern Ontario women who didn’t get breast cancer had made the same “lifestyle” choices – they ate and exercised in the same way, they smoked as much, they were as overweight or as stressed. The difference was where they worked and the chemicals they worked with.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F75C24E-60ED-804F-9FC8-ECFAECC2A543}" type="slidenum">
              <a:rPr lang="en-US" smtClean="0"/>
              <a:pPr/>
              <a:t>2</a:t>
            </a:fld>
            <a:endParaRPr lang="en-US" dirty="0"/>
          </a:p>
        </p:txBody>
      </p:sp>
    </p:spTree>
    <p:extLst>
      <p:ext uri="{BB962C8B-B14F-4D97-AF65-F5344CB8AC3E}">
        <p14:creationId xmlns:p14="http://schemas.microsoft.com/office/powerpoint/2010/main" val="4086630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Script: Disease comes from an interaction of causes.</a:t>
            </a:r>
            <a:r>
              <a:rPr lang="en-US" baseline="0" dirty="0" smtClean="0"/>
              <a:t> Not one cause.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21</a:t>
            </a:fld>
            <a:endParaRPr lang="en-US" dirty="0"/>
          </a:p>
        </p:txBody>
      </p:sp>
    </p:spTree>
    <p:extLst>
      <p:ext uri="{BB962C8B-B14F-4D97-AF65-F5344CB8AC3E}">
        <p14:creationId xmlns:p14="http://schemas.microsoft.com/office/powerpoint/2010/main" val="3117878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way</a:t>
            </a:r>
            <a:r>
              <a:rPr lang="en-US" baseline="0" dirty="0" smtClean="0"/>
              <a:t> to think about breast cancer and other chronic diseases. It’s a simple scale like a teeter-totter. Some of us are born with the fulcrum – the triangle right at the middle. Some of us may have it over to one side or the other – where our genes and our birth weight and other things we’re born with make us more or less likely to get sick. But no matter where the fulcrum is when we’re born, there are things – stressors –or weights– that make it more likely that we can stay healthy longer or more likely that we</a:t>
            </a:r>
            <a:r>
              <a:rPr lang="fr-FR" baseline="0" dirty="0" smtClean="0"/>
              <a:t>’</a:t>
            </a:r>
            <a:r>
              <a:rPr lang="en-US" baseline="0" dirty="0" smtClean="0"/>
              <a:t>’ll get sick. Anything we do to take the stressors off the radiation and chemicals end and put them on the strong union and healthy diet end increase the chances we can stay well.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22</a:t>
            </a:fld>
            <a:endParaRPr lang="en-US" dirty="0"/>
          </a:p>
        </p:txBody>
      </p:sp>
    </p:spTree>
    <p:extLst>
      <p:ext uri="{BB962C8B-B14F-4D97-AF65-F5344CB8AC3E}">
        <p14:creationId xmlns:p14="http://schemas.microsoft.com/office/powerpoint/2010/main" val="3516264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r>
              <a:rPr lang="en-US" dirty="0" smtClean="0"/>
              <a:t>SO we’ve said that the</a:t>
            </a:r>
            <a:r>
              <a:rPr lang="en-US" baseline="0" dirty="0" smtClean="0"/>
              <a:t> breast cancer story is the same as the story of other diseases. </a:t>
            </a:r>
          </a:p>
          <a:p>
            <a:endParaRPr lang="en-US" baseline="0" dirty="0" smtClean="0"/>
          </a:p>
          <a:p>
            <a:r>
              <a:rPr lang="en-US" dirty="0" smtClean="0"/>
              <a:t>This slide from</a:t>
            </a:r>
            <a:r>
              <a:rPr lang="en-US" baseline="0" dirty="0" smtClean="0"/>
              <a:t> the US EPA’s America’s Children and the Environment report captures that same cancer story. We’ve gotten much much better at cancer treatment. When a child is diagnosed with cancer we know what therapies will keep them alive so we’re reduced the mortality rate. But our focus has been almost completely on how to keep people from dying once they get a cancer diagnosis – NOT on how to prevent them from getting cancer in the first place. That’s why the incidence rate – in this case the percentage of children that are diagnosed with cancer – keeps going up.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23</a:t>
            </a:fld>
            <a:endParaRPr lang="en-US" dirty="0"/>
          </a:p>
        </p:txBody>
      </p:sp>
    </p:spTree>
    <p:extLst>
      <p:ext uri="{BB962C8B-B14F-4D97-AF65-F5344CB8AC3E}">
        <p14:creationId xmlns:p14="http://schemas.microsoft.com/office/powerpoint/2010/main" val="3976240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r>
              <a:rPr lang="en-US" dirty="0" smtClean="0"/>
              <a:t>More children are getting cancer but fewer children are dying from cancer.</a:t>
            </a:r>
            <a:r>
              <a:rPr lang="en-US" baseline="0" dirty="0" smtClean="0"/>
              <a:t>  And the same thing is true for asthma and fertility and autism and premature birth: We know much more about how to treat these conditions but not nearly enough about how to prevent these diseases and disorders. </a:t>
            </a:r>
          </a:p>
          <a:p>
            <a:endParaRPr lang="en-US" baseline="0" dirty="0" smtClean="0"/>
          </a:p>
          <a:p>
            <a:r>
              <a:rPr lang="en-US" baseline="0" dirty="0" smtClean="0"/>
              <a:t>So we’re getting sicker but treatment is keeping us alive. But why do we think that has anything to do with chemicals? </a:t>
            </a:r>
            <a:endParaRPr lang="en-US" dirty="0" smtClean="0"/>
          </a:p>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24</a:t>
            </a:fld>
            <a:endParaRPr lang="en-US" dirty="0"/>
          </a:p>
        </p:txBody>
      </p:sp>
    </p:spTree>
    <p:extLst>
      <p:ext uri="{BB962C8B-B14F-4D97-AF65-F5344CB8AC3E}">
        <p14:creationId xmlns:p14="http://schemas.microsoft.com/office/powerpoint/2010/main" val="4073220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r>
              <a:rPr lang="en-US" dirty="0" smtClean="0"/>
              <a:t>The answer to that question comes from understanding how the science</a:t>
            </a:r>
            <a:r>
              <a:rPr lang="en-US" baseline="0" dirty="0" smtClean="0"/>
              <a:t> has changed since the 1970s</a:t>
            </a:r>
            <a:endParaRPr lang="en-US" dirty="0"/>
          </a:p>
        </p:txBody>
      </p:sp>
      <p:sp>
        <p:nvSpPr>
          <p:cNvPr id="4" name="Slide Number Placeholder 3"/>
          <p:cNvSpPr>
            <a:spLocks noGrp="1"/>
          </p:cNvSpPr>
          <p:nvPr>
            <p:ph type="sldNum" sz="quarter" idx="10"/>
          </p:nvPr>
        </p:nvSpPr>
        <p:spPr/>
        <p:txBody>
          <a:bodyPr/>
          <a:lstStyle/>
          <a:p>
            <a:fld id="{50F440D8-25D4-4948-B6F1-F36739E11055}" type="slidenum">
              <a:rPr lang="en-US" smtClean="0"/>
              <a:pPr/>
              <a:t>25</a:t>
            </a:fld>
            <a:endParaRPr lang="en-US" dirty="0"/>
          </a:p>
        </p:txBody>
      </p:sp>
    </p:spTree>
    <p:extLst>
      <p:ext uri="{BB962C8B-B14F-4D97-AF65-F5344CB8AC3E}">
        <p14:creationId xmlns:p14="http://schemas.microsoft.com/office/powerpoint/2010/main" val="3759958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r>
              <a:rPr lang="en-US" dirty="0" smtClean="0"/>
              <a:t>Back then we used to</a:t>
            </a:r>
            <a:r>
              <a:rPr lang="en-US" baseline="0" dirty="0" smtClean="0"/>
              <a:t> believe (and some people still do) that j</a:t>
            </a:r>
            <a:r>
              <a:rPr lang="en-US" dirty="0" smtClean="0"/>
              <a:t>ust because</a:t>
            </a:r>
            <a:r>
              <a:rPr lang="en-US" baseline="0" dirty="0" smtClean="0"/>
              <a:t> a chemical affects lab rats or animals in the wild </a:t>
            </a:r>
            <a:r>
              <a:rPr lang="en-US" baseline="0" dirty="0" err="1" smtClean="0"/>
              <a:t>doesn</a:t>
            </a:r>
            <a:r>
              <a:rPr lang="fr-FR" baseline="0" dirty="0" smtClean="0"/>
              <a:t>’</a:t>
            </a:r>
            <a:r>
              <a:rPr lang="en-US" baseline="0" dirty="0" smtClean="0"/>
              <a:t>t mean it will hurt people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26</a:t>
            </a:fld>
            <a:endParaRPr lang="en-US" dirty="0"/>
          </a:p>
        </p:txBody>
      </p:sp>
    </p:spTree>
    <p:extLst>
      <p:ext uri="{BB962C8B-B14F-4D97-AF65-F5344CB8AC3E}">
        <p14:creationId xmlns:p14="http://schemas.microsoft.com/office/powerpoint/2010/main" val="2644244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r>
              <a:rPr lang="en-US" dirty="0" smtClean="0"/>
              <a:t>We used to think that each unique chemical caused</a:t>
            </a:r>
            <a:r>
              <a:rPr lang="en-US" baseline="0" dirty="0" smtClean="0"/>
              <a:t> a unique disease, like how asbestos is the only chemical that causes asbestosis and mesothelioma.</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27</a:t>
            </a:fld>
            <a:endParaRPr lang="en-US" dirty="0"/>
          </a:p>
        </p:txBody>
      </p:sp>
    </p:spTree>
    <p:extLst>
      <p:ext uri="{BB962C8B-B14F-4D97-AF65-F5344CB8AC3E}">
        <p14:creationId xmlns:p14="http://schemas.microsoft.com/office/powerpoint/2010/main" val="2907671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Arial" charset="0"/>
                <a:ea typeface="ＭＳ Ｐゴシック" charset="0"/>
                <a:cs typeface="ＭＳ Ｐゴシック" charset="0"/>
              </a:defRPr>
            </a:lvl1pPr>
            <a:lvl2pPr marL="742950" indent="-285750">
              <a:defRPr sz="2400" u="sng">
                <a:solidFill>
                  <a:schemeClr val="tx1"/>
                </a:solidFill>
                <a:latin typeface="Arial" charset="0"/>
                <a:ea typeface="ＭＳ Ｐゴシック" charset="0"/>
              </a:defRPr>
            </a:lvl2pPr>
            <a:lvl3pPr marL="1143000" indent="-228600">
              <a:defRPr sz="2400" u="sng">
                <a:solidFill>
                  <a:schemeClr val="tx1"/>
                </a:solidFill>
                <a:latin typeface="Arial" charset="0"/>
                <a:ea typeface="ＭＳ Ｐゴシック" charset="0"/>
              </a:defRPr>
            </a:lvl3pPr>
            <a:lvl4pPr marL="1600200" indent="-228600">
              <a:defRPr sz="2400" u="sng">
                <a:solidFill>
                  <a:schemeClr val="tx1"/>
                </a:solidFill>
                <a:latin typeface="Arial" charset="0"/>
                <a:ea typeface="ＭＳ Ｐゴシック" charset="0"/>
              </a:defRPr>
            </a:lvl4pPr>
            <a:lvl5pPr marL="2057400" indent="-22860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fld id="{EC299C80-9447-C54F-9DF1-7674C8716AF5}" type="slidenum">
              <a:rPr lang="en-US" sz="1200" u="none"/>
              <a:pPr/>
              <a:t>28</a:t>
            </a:fld>
            <a:endParaRPr lang="en-US" sz="1200" u="none" dirty="0"/>
          </a:p>
        </p:txBody>
      </p:sp>
      <p:sp>
        <p:nvSpPr>
          <p:cNvPr id="32770" name="Rectangle 2"/>
          <p:cNvSpPr>
            <a:spLocks noGrp="1" noRot="1" noChangeAspect="1" noChangeArrowheads="1"/>
          </p:cNvSpPr>
          <p:nvPr>
            <p:ph type="sldImg"/>
          </p:nvPr>
        </p:nvSpPr>
        <p:spPr>
          <a:xfrm>
            <a:off x="1141413" y="684213"/>
            <a:ext cx="4576762" cy="3432175"/>
          </a:xfrm>
          <a:solidFill>
            <a:srgbClr val="FFFFFF"/>
          </a:solidFill>
          <a:ln/>
        </p:spPr>
      </p:sp>
      <p:sp>
        <p:nvSpPr>
          <p:cNvPr id="32771"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0"/>
                <a:cs typeface="ＭＳ Ｐゴシック" charset="0"/>
              </a:rPr>
              <a:t>Script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0"/>
                <a:cs typeface="ＭＳ Ｐゴシック" charset="0"/>
              </a:rPr>
              <a:t>This man in the funny hat</a:t>
            </a:r>
            <a:r>
              <a:rPr lang="en-US" baseline="0" dirty="0" smtClean="0">
                <a:ea typeface="ＭＳ Ｐゴシック" charset="0"/>
                <a:cs typeface="ＭＳ Ｐゴシック" charset="0"/>
              </a:rPr>
              <a:t> -- Paracelsus – who lived from </a:t>
            </a:r>
            <a:r>
              <a:rPr lang="en-US" dirty="0" smtClean="0">
                <a:ea typeface="ＭＳ Ｐゴシック" charset="0"/>
                <a:cs typeface="ＭＳ Ｐゴシック" charset="0"/>
              </a:rPr>
              <a:t>1493-1541</a:t>
            </a:r>
            <a:r>
              <a:rPr lang="en-US" baseline="0" dirty="0" smtClean="0">
                <a:ea typeface="ＭＳ Ｐゴシック" charset="0"/>
                <a:cs typeface="ＭＳ Ｐゴシック" charset="0"/>
              </a:rPr>
              <a:t>. He came up with the idea that “the dose makes the poison.” The modern version goes something like this, “Sure chemicals can be dangerous at very high levels of exposure– You can drown in too much water --- but as long as we limit the exposure levels to a “safe” dose, we don’t need to worry. Only big exposures matter .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ea typeface="ＭＳ Ｐゴシック" charset="0"/>
                <a:cs typeface="ＭＳ Ｐゴシック" charset="0"/>
              </a:rPr>
              <a:t>Paracelsus was a revolutionary thinker in his time. While other doctors and scientists in the 1500s were still treating disease as an imbalance of bile, blood and phlegm, the guy in the red hat was realizing that exposures were making people sick, But 500 years later, Paracelsus can use a little modernizing based on new science,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ea typeface="ＭＳ Ｐゴシック" charset="0"/>
              <a:cs typeface="ＭＳ Ｐゴシック" charset="0"/>
            </a:endParaRPr>
          </a:p>
        </p:txBody>
      </p:sp>
    </p:spTree>
    <p:extLst>
      <p:ext uri="{BB962C8B-B14F-4D97-AF65-F5344CB8AC3E}">
        <p14:creationId xmlns:p14="http://schemas.microsoft.com/office/powerpoint/2010/main" val="1662594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endParaRPr lang="en-US" dirty="0" smtClean="0"/>
          </a:p>
          <a:p>
            <a:r>
              <a:rPr lang="en-US" dirty="0" smtClean="0"/>
              <a:t>And</a:t>
            </a:r>
            <a:r>
              <a:rPr lang="en-US" baseline="0" dirty="0" smtClean="0"/>
              <a:t> then there is logical  but old and inaccurate way that </a:t>
            </a:r>
            <a:r>
              <a:rPr lang="en-US" dirty="0" smtClean="0"/>
              <a:t>Americans</a:t>
            </a:r>
            <a:r>
              <a:rPr lang="en-US" baseline="0" dirty="0" smtClean="0"/>
              <a:t> think about government. We think that every part of government has the same power as the FDA, the Food and Drug Administration. We like the think that if a product is unsafe, like this drug that was being used to control early labor but was causing bone changes in babies., that the scientists and officials at some agency somewhere will identify the problem and take action.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29</a:t>
            </a:fld>
            <a:endParaRPr lang="en-US" dirty="0"/>
          </a:p>
        </p:txBody>
      </p:sp>
    </p:spTree>
    <p:extLst>
      <p:ext uri="{BB962C8B-B14F-4D97-AF65-F5344CB8AC3E}">
        <p14:creationId xmlns:p14="http://schemas.microsoft.com/office/powerpoint/2010/main" val="2910516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in the same patriotic and logical but inaccurate</a:t>
            </a:r>
            <a:r>
              <a:rPr lang="en-US" baseline="0" dirty="0" smtClean="0"/>
              <a:t> way, </a:t>
            </a:r>
            <a:r>
              <a:rPr lang="en-US" baseline="0" dirty="0" err="1" smtClean="0"/>
              <a:t>Amercans</a:t>
            </a:r>
            <a:r>
              <a:rPr lang="en-US" baseline="0" dirty="0" smtClean="0"/>
              <a:t> </a:t>
            </a:r>
            <a:r>
              <a:rPr lang="en-US" baseline="0" dirty="0" err="1" smtClean="0"/>
              <a:t>beliieve</a:t>
            </a:r>
            <a:r>
              <a:rPr lang="en-US" baseline="0" dirty="0" smtClean="0"/>
              <a:t> that we have the strongest and best laws to protect ourselves and our communities.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30</a:t>
            </a:fld>
            <a:endParaRPr lang="en-US" dirty="0"/>
          </a:p>
        </p:txBody>
      </p:sp>
    </p:spTree>
    <p:extLst>
      <p:ext uri="{BB962C8B-B14F-4D97-AF65-F5344CB8AC3E}">
        <p14:creationId xmlns:p14="http://schemas.microsoft.com/office/powerpoint/2010/main" val="4249900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br>
              <a:rPr lang="en-US" dirty="0" smtClean="0"/>
            </a:br>
            <a:endParaRPr lang="en-US" dirty="0" smtClean="0"/>
          </a:p>
          <a:p>
            <a:r>
              <a:rPr lang="en-US" dirty="0" smtClean="0"/>
              <a:t>We’re talking about breast cancer now because</a:t>
            </a:r>
            <a:r>
              <a:rPr lang="en-US" baseline="0" dirty="0" smtClean="0"/>
              <a:t> this disease can result from genes, environmental including workplace exposures, or a combination of both. </a:t>
            </a:r>
          </a:p>
          <a:p>
            <a:endParaRPr lang="en-US" baseline="0" dirty="0" smtClean="0"/>
          </a:p>
          <a:p>
            <a:r>
              <a:rPr lang="en-US" baseline="0" dirty="0" smtClean="0"/>
              <a:t>We’re talking about breast cancer because we  can reduce our risk of the disease and other diseases by reducing environmental  exposures, especially exposures in the work environment. </a:t>
            </a:r>
          </a:p>
          <a:p>
            <a:endParaRPr lang="en-US" baseline="0" dirty="0" smtClean="0"/>
          </a:p>
          <a:p>
            <a:r>
              <a:rPr lang="en-US" baseline="0" dirty="0" smtClean="0"/>
              <a:t>Of all of  the breast cancer cases in the United States, about 10% are caused by genetics.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3</a:t>
            </a:fld>
            <a:endParaRPr lang="en-US" dirty="0"/>
          </a:p>
        </p:txBody>
      </p:sp>
    </p:spTree>
    <p:extLst>
      <p:ext uri="{BB962C8B-B14F-4D97-AF65-F5344CB8AC3E}">
        <p14:creationId xmlns:p14="http://schemas.microsoft.com/office/powerpoint/2010/main" val="3478723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Facilitator :For three other class, assign each of the 6 groups a different factsheet from numbers 6 through 11. Go through the instructions before you let the groups begin their work. For 1.5 hour class delete this slide and proceed to next slide</a:t>
            </a:r>
          </a:p>
        </p:txBody>
      </p:sp>
      <p:sp>
        <p:nvSpPr>
          <p:cNvPr id="4" name="Slide Number Placeholder 3"/>
          <p:cNvSpPr>
            <a:spLocks noGrp="1"/>
          </p:cNvSpPr>
          <p:nvPr>
            <p:ph type="sldNum" sz="quarter" idx="10"/>
          </p:nvPr>
        </p:nvSpPr>
        <p:spPr/>
        <p:txBody>
          <a:bodyPr/>
          <a:lstStyle/>
          <a:p>
            <a:fld id="{EF75C24E-60ED-804F-9FC8-ECFAECC2A543}" type="slidenum">
              <a:rPr lang="en-US" smtClean="0"/>
              <a:pPr/>
              <a:t>31</a:t>
            </a:fld>
            <a:endParaRPr lang="en-US" dirty="0"/>
          </a:p>
        </p:txBody>
      </p:sp>
    </p:spTree>
    <p:extLst>
      <p:ext uri="{BB962C8B-B14F-4D97-AF65-F5344CB8AC3E}">
        <p14:creationId xmlns:p14="http://schemas.microsoft.com/office/powerpoint/2010/main" val="3303862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a:buFont typeface="Arial" pitchFamily="34" charset="0"/>
              <a:buNone/>
            </a:pPr>
            <a:r>
              <a:rPr lang="en-US" dirty="0" smtClean="0"/>
              <a:t>For 3 hour class:  Get reporter</a:t>
            </a:r>
            <a:r>
              <a:rPr lang="en-US" baseline="0" dirty="0" smtClean="0"/>
              <a:t> to </a:t>
            </a:r>
            <a:r>
              <a:rPr lang="en-US" sz="2400" baseline="0" dirty="0" smtClean="0">
                <a:solidFill>
                  <a:schemeClr val="tx1"/>
                </a:solidFill>
              </a:rPr>
              <a:t>s</a:t>
            </a:r>
            <a:r>
              <a:rPr lang="en-US" sz="2400" dirty="0" smtClean="0">
                <a:solidFill>
                  <a:schemeClr val="tx1"/>
                </a:solidFill>
              </a:rPr>
              <a:t>ummarize your factsheet for the group</a:t>
            </a:r>
            <a:r>
              <a:rPr lang="en-US" sz="2400" baseline="0" dirty="0" smtClean="0">
                <a:solidFill>
                  <a:schemeClr val="tx1"/>
                </a:solidFill>
              </a:rPr>
              <a:t> and a</a:t>
            </a:r>
            <a:r>
              <a:rPr lang="en-US" sz="2400" dirty="0" smtClean="0">
                <a:solidFill>
                  <a:schemeClr val="tx1"/>
                </a:solidFill>
              </a:rPr>
              <a:t>nswer the questions at the end of your factsheet</a:t>
            </a:r>
          </a:p>
          <a:p>
            <a:endParaRPr lang="en-US" dirty="0" smtClean="0"/>
          </a:p>
          <a:p>
            <a:r>
              <a:rPr lang="en-US" dirty="0" smtClean="0"/>
              <a:t>Script</a:t>
            </a:r>
          </a:p>
          <a:p>
            <a:r>
              <a:rPr lang="en-US" dirty="0" smtClean="0"/>
              <a:t>So</a:t>
            </a:r>
            <a:r>
              <a:rPr lang="en-US" baseline="0" dirty="0" smtClean="0"/>
              <a:t> the message is that h</a:t>
            </a:r>
            <a:r>
              <a:rPr lang="en-US" dirty="0" smtClean="0"/>
              <a:t>umans</a:t>
            </a:r>
            <a:r>
              <a:rPr lang="en-US" baseline="0" dirty="0" smtClean="0"/>
              <a:t> are animals with the same health problems from the same chemical exposures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1.5 hour class</a:t>
            </a:r>
            <a:r>
              <a:rPr lang="en-US" dirty="0" smtClean="0"/>
              <a:t>:</a:t>
            </a:r>
            <a:r>
              <a:rPr lang="en-US" baseline="0" dirty="0" smtClean="0"/>
              <a:t> Tell the story on fact sheet 6 (reprinted below)</a:t>
            </a:r>
            <a:endParaRPr lang="en-US" dirty="0" smtClean="0"/>
          </a:p>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32</a:t>
            </a:fld>
            <a:endParaRPr lang="en-US" dirty="0"/>
          </a:p>
        </p:txBody>
      </p:sp>
    </p:spTree>
    <p:extLst>
      <p:ext uri="{BB962C8B-B14F-4D97-AF65-F5344CB8AC3E}">
        <p14:creationId xmlns:p14="http://schemas.microsoft.com/office/powerpoint/2010/main" val="1941321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1" kern="1200" dirty="0" smtClean="0">
                <a:solidFill>
                  <a:schemeClr val="tx1"/>
                </a:solidFill>
                <a:latin typeface="+mn-lt"/>
                <a:ea typeface="+mn-ea"/>
                <a:cs typeface="+mn-cs"/>
              </a:rPr>
              <a:t>The</a:t>
            </a:r>
            <a:r>
              <a:rPr lang="en-US" sz="1200" b="1" kern="1200" baseline="0" dirty="0" smtClean="0">
                <a:solidFill>
                  <a:schemeClr val="tx1"/>
                </a:solidFill>
                <a:latin typeface="+mn-lt"/>
                <a:ea typeface="+mn-ea"/>
                <a:cs typeface="+mn-cs"/>
              </a:rPr>
              <a:t> OCAW wrote an important piece of this “ animal harm is a warning of harm to humans”  story.</a:t>
            </a:r>
          </a:p>
          <a:p>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 </a:t>
            </a:r>
            <a:r>
              <a:rPr lang="en-US" dirty="0" smtClean="0">
                <a:latin typeface="Calibri" charset="0"/>
              </a:rPr>
              <a:t>In 1977 OCAW represented</a:t>
            </a:r>
            <a:r>
              <a:rPr lang="en-US" baseline="0" dirty="0" smtClean="0">
                <a:latin typeface="Calibri" charset="0"/>
              </a:rPr>
              <a:t> </a:t>
            </a:r>
            <a:r>
              <a:rPr lang="en-US" dirty="0" smtClean="0">
                <a:latin typeface="Calibri" charset="0"/>
              </a:rPr>
              <a:t>pesticide manufacturing plant workers</a:t>
            </a:r>
            <a:r>
              <a:rPr lang="en-US" baseline="0" dirty="0" smtClean="0">
                <a:latin typeface="Calibri" charset="0"/>
              </a:rPr>
              <a:t> who </a:t>
            </a:r>
            <a:r>
              <a:rPr lang="en-US" dirty="0" smtClean="0">
                <a:latin typeface="Calibri" charset="0"/>
              </a:rPr>
              <a:t> realized</a:t>
            </a:r>
            <a:r>
              <a:rPr lang="en-US" baseline="0" dirty="0" smtClean="0">
                <a:latin typeface="Calibri" charset="0"/>
              </a:rPr>
              <a:t> that the men in the plant were having a hard time fathering children, Their organizing lead to the recognition that an animal study on DBCP  had predicted the same problem in men.</a:t>
            </a:r>
            <a:r>
              <a:rPr lang="en-US" sz="1200" b="1" kern="1200" dirty="0" smtClean="0">
                <a:solidFill>
                  <a:schemeClr val="tx1"/>
                </a:solidFill>
                <a:latin typeface="+mn-lt"/>
                <a:ea typeface="+mn-ea"/>
                <a:cs typeface="+mn-cs"/>
              </a:rPr>
              <a:t> (DBCP stands for Di </a:t>
            </a:r>
            <a:r>
              <a:rPr lang="en-US" sz="1200" b="1" kern="1200" dirty="0" err="1" smtClean="0">
                <a:solidFill>
                  <a:schemeClr val="tx1"/>
                </a:solidFill>
                <a:latin typeface="+mn-lt"/>
                <a:ea typeface="+mn-ea"/>
                <a:cs typeface="+mn-cs"/>
              </a:rPr>
              <a:t>bromo</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chloro</a:t>
            </a:r>
            <a:r>
              <a:rPr lang="en-US" sz="1200" b="1" kern="1200" dirty="0" smtClean="0">
                <a:solidFill>
                  <a:schemeClr val="tx1"/>
                </a:solidFill>
                <a:latin typeface="+mn-lt"/>
                <a:ea typeface="+mn-ea"/>
                <a:cs typeface="+mn-cs"/>
              </a:rPr>
              <a:t> propane)</a:t>
            </a:r>
          </a:p>
          <a:p>
            <a:r>
              <a:rPr lang="en-US" baseline="0" dirty="0" smtClean="0">
                <a:latin typeface="Calibri" charset="0"/>
              </a:rPr>
              <a:t> Eventually the work of OCAW members led to more protective OSHA laws in California and severe restrictions on most of the uses of DBCP. </a:t>
            </a:r>
            <a:endParaRPr lang="en-US" baseline="0" dirty="0" smtClean="0">
              <a:latin typeface="Calibri" charset="0"/>
            </a:endParaRPr>
          </a:p>
          <a:p>
            <a:endParaRPr lang="en-US" baseline="0" dirty="0" smtClean="0">
              <a:latin typeface="Calibri" charset="0"/>
            </a:endParaRPr>
          </a:p>
          <a:p>
            <a:endParaRPr lang="en-US" baseline="0" dirty="0" smtClean="0">
              <a:latin typeface="Calibri" charset="0"/>
            </a:endParaRPr>
          </a:p>
          <a:p>
            <a:endParaRPr lang="en-US" baseline="0" dirty="0" smtClean="0">
              <a:latin typeface="Calibri" charset="0"/>
            </a:endParaRPr>
          </a:p>
          <a:p>
            <a:r>
              <a:rPr lang="en-US" baseline="0" dirty="0" smtClean="0">
                <a:latin typeface="Calibri" charset="0"/>
              </a:rPr>
              <a:t>INTRO </a:t>
            </a:r>
            <a:r>
              <a:rPr lang="en-US" baseline="0" dirty="0" smtClean="0">
                <a:latin typeface="Calibri" charset="0"/>
              </a:rPr>
              <a:t>to embedded video  But only after organizing overcame the industry effort to say animal studies don’t matter. </a:t>
            </a:r>
            <a:r>
              <a:rPr lang="en-US" baseline="0" dirty="0" smtClean="0">
                <a:latin typeface="Calibri" charset="0"/>
              </a:rPr>
              <a:t>Here is the Occidental Company Doctor explaining why they let workers be exposed to DBCP in spite of animal studies showing it </a:t>
            </a:r>
            <a:r>
              <a:rPr lang="en-US" baseline="0" smtClean="0">
                <a:latin typeface="Calibri" charset="0"/>
              </a:rPr>
              <a:t>was harmful. </a:t>
            </a:r>
            <a:endParaRPr lang="en-US" baseline="0" dirty="0" smtClean="0">
              <a:latin typeface="Calibri" charset="0"/>
            </a:endParaRPr>
          </a:p>
          <a:p>
            <a:endParaRPr lang="en-US" baseline="0" dirty="0" smtClean="0">
              <a:latin typeface="Calibri" charset="0"/>
            </a:endParaRPr>
          </a:p>
          <a:p>
            <a:endParaRPr lang="en-US" baseline="0" dirty="0" smtClean="0">
              <a:latin typeface="Calibri" charset="0"/>
            </a:endParaRPr>
          </a:p>
          <a:p>
            <a:endParaRPr lang="en-US" dirty="0" smtClean="0">
              <a:latin typeface="Calibri" charset="0"/>
            </a:endParaRPr>
          </a:p>
          <a:p>
            <a:r>
              <a:rPr lang="en-US" sz="1200" b="1" kern="1200" dirty="0" smtClean="0">
                <a:solidFill>
                  <a:schemeClr val="tx1"/>
                </a:solidFill>
                <a:latin typeface="+mn-lt"/>
                <a:ea typeface="+mn-ea"/>
                <a:cs typeface="+mn-cs"/>
              </a:rPr>
              <a:t>DBCP/ longer stor</a:t>
            </a:r>
            <a:r>
              <a:rPr lang="en-US" sz="1200" b="1" kern="1200" baseline="0" dirty="0" smtClean="0">
                <a:solidFill>
                  <a:schemeClr val="tx1"/>
                </a:solidFill>
                <a:latin typeface="+mn-lt"/>
                <a:ea typeface="+mn-ea"/>
                <a:cs typeface="+mn-cs"/>
              </a:rPr>
              <a:t>y for background</a:t>
            </a:r>
            <a:endParaRPr lang="en-US" sz="1200" b="1"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Note: the following case is copyrighted and may be copied and used only by current users and owners of the textbook, BUSINESS ETHICS: CONCEPTS AND CASES by Manuel Velasquez.</a:t>
            </a:r>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For over a year, rumors had been circulating among the workers of the Occidental Chemical Plant in Lathrop, California, that the men working in their Agricultural Chemical Division were unable to have children. In June of 1977, the union asked some of their men to volunteer for semen analysis. Seven people volunteered. All had abnormally low sperm counts. Follow-up studies on five of the men on July 22 showed that they were functionally sterile. All had been involved in the production of </a:t>
            </a:r>
            <a:r>
              <a:rPr lang="en-US" sz="1200" b="0" i="0" kern="1200" dirty="0" err="1" smtClean="0">
                <a:solidFill>
                  <a:schemeClr val="tx1"/>
                </a:solidFill>
                <a:latin typeface="+mn-lt"/>
                <a:ea typeface="+mn-ea"/>
                <a:cs typeface="+mn-cs"/>
              </a:rPr>
              <a:t>Dibromochloropropane</a:t>
            </a:r>
            <a:r>
              <a:rPr lang="en-US" sz="1200" b="0" i="0" kern="1200" dirty="0" smtClean="0">
                <a:solidFill>
                  <a:schemeClr val="tx1"/>
                </a:solidFill>
                <a:latin typeface="+mn-lt"/>
                <a:ea typeface="+mn-ea"/>
                <a:cs typeface="+mn-cs"/>
              </a:rPr>
              <a:t> (DBCP).</a:t>
            </a:r>
            <a:r>
              <a:rPr lang="en-US" sz="1200" b="0" i="0" kern="1200" baseline="30000" dirty="0" smtClean="0">
                <a:solidFill>
                  <a:schemeClr val="tx1"/>
                </a:solidFill>
                <a:latin typeface="+mn-lt"/>
                <a:ea typeface="+mn-ea"/>
                <a:cs typeface="+mn-cs"/>
              </a:rPr>
              <a:t>1</a:t>
            </a:r>
            <a:r>
              <a:rPr lang="en-US" sz="1200" b="0" i="0" kern="1200" baseline="0" dirty="0" smtClean="0">
                <a:solidFill>
                  <a:schemeClr val="tx1"/>
                </a:solidFill>
                <a:latin typeface="+mn-lt"/>
                <a:ea typeface="+mn-ea"/>
                <a:cs typeface="+mn-cs"/>
              </a:rPr>
              <a:t> News of the sterility among the workers in the Occidental plant sent shock waves through the industry. The two major producers of DBCP, Dow Chemical and Shell Chemical, were especially concerned about their workers. Subsequent tests on 432 DBCP workers in California, Colorado, and Arkansas revealed that one third had been rendered infertile by DBCP.</a:t>
            </a:r>
            <a:r>
              <a:rPr lang="en-US" sz="1200" b="0" i="0" kern="1200" baseline="30000" dirty="0" smtClean="0">
                <a:solidFill>
                  <a:schemeClr val="tx1"/>
                </a:solidFill>
                <a:latin typeface="+mn-lt"/>
                <a:ea typeface="+mn-ea"/>
                <a:cs typeface="+mn-cs"/>
              </a:rPr>
              <a:t>2</a:t>
            </a:r>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DBCP is a widely used pesticide. In 1951 Dow discovered that DBCP was a highly effective soil fumigant capable of eliminating small worms that attack the root systems of corn, soybeans, grapes, citrus, peaches, figs, walnuts, pineapples, and other crops. After carrying out initial toxicology tests from 1952 to 1954, Dow concluded that, although DBCP produced slight skin irritations and was highly toxic when taken orally or when its vapors were inhaled, it could be used safely when handled carefully in well-ventilated areas. By 1957 Dow was manufacturing and selling DBCP. The labels included the following warnings:</a:t>
            </a:r>
          </a:p>
          <a:p>
            <a:r>
              <a:rPr lang="en-US" sz="1200" b="0" i="0" kern="1200" baseline="0" dirty="0" smtClean="0">
                <a:solidFill>
                  <a:schemeClr val="tx1"/>
                </a:solidFill>
                <a:latin typeface="+mn-lt"/>
                <a:ea typeface="+mn-ea"/>
                <a:cs typeface="+mn-cs"/>
              </a:rPr>
              <a:t>Warning. Harmful liquid and vapor; causes skin irritation and blisters on prolonged contact; avoid breathing vapor; avoid contact with eyes, skin, and clothing; do not take internally; and use only with adequate ventilation.</a:t>
            </a:r>
            <a:r>
              <a:rPr lang="en-US" sz="1200" b="0" i="0" kern="1200" baseline="30000" dirty="0" smtClean="0">
                <a:solidFill>
                  <a:schemeClr val="tx1"/>
                </a:solidFill>
                <a:latin typeface="+mn-lt"/>
                <a:ea typeface="+mn-ea"/>
                <a:cs typeface="+mn-cs"/>
              </a:rPr>
              <a:t>3</a:t>
            </a:r>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Shell started its production of DBCP in 1955 after commissioning several research studies by the University of California to determine the </a:t>
            </a:r>
            <a:r>
              <a:rPr lang="en-US" sz="1200" b="0" i="0" kern="1200" baseline="0" dirty="0" err="1" smtClean="0">
                <a:solidFill>
                  <a:schemeClr val="tx1"/>
                </a:solidFill>
                <a:latin typeface="+mn-lt"/>
                <a:ea typeface="+mn-ea"/>
                <a:cs typeface="+mn-cs"/>
              </a:rPr>
              <a:t>toxicologic</a:t>
            </a:r>
            <a:r>
              <a:rPr lang="en-US" sz="1200" b="0" i="0" kern="1200" baseline="0" dirty="0" smtClean="0">
                <a:solidFill>
                  <a:schemeClr val="tx1"/>
                </a:solidFill>
                <a:latin typeface="+mn-lt"/>
                <a:ea typeface="+mn-ea"/>
                <a:cs typeface="+mn-cs"/>
              </a:rPr>
              <a:t> properties of DBCP. These tests also showed DBCP was toxic when taken orally or inhaled but revealed "no indications of testicular effect."</a:t>
            </a:r>
            <a:r>
              <a:rPr lang="en-US" sz="1200" b="0" i="0" kern="1200" baseline="30000" dirty="0" smtClean="0">
                <a:solidFill>
                  <a:schemeClr val="tx1"/>
                </a:solidFill>
                <a:latin typeface="+mn-lt"/>
                <a:ea typeface="+mn-ea"/>
                <a:cs typeface="+mn-cs"/>
              </a:rPr>
              <a:t>4</a:t>
            </a:r>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In 1958 Shell received a "confidential report" from a University of California researcher, Dr. Charles Hine, describing the results that inhaling DBCP had on rats. The rats were exposed to DBCP fumes in concentrations of 5, 10, 20, and 40 ppm (parts per million) five days a week for ten weeks. No rats survived 40 ppm. Subsequent autopsy showed damage to the liver, lung, kidney, brain, adrenals, and testes of the rats. "Testes decreased in size at 5 ppm, but the difference was not significant until 10 ppm."</a:t>
            </a:r>
            <a:r>
              <a:rPr lang="en-US" sz="1200" b="0" i="0" kern="1200" baseline="30000" dirty="0" smtClean="0">
                <a:solidFill>
                  <a:schemeClr val="tx1"/>
                </a:solidFill>
                <a:latin typeface="+mn-lt"/>
                <a:ea typeface="+mn-ea"/>
                <a:cs typeface="+mn-cs"/>
              </a:rPr>
              <a:t>5</a:t>
            </a:r>
            <a:r>
              <a:rPr lang="en-US" sz="1200" b="0" i="0" kern="1200" baseline="0" dirty="0" smtClean="0">
                <a:solidFill>
                  <a:schemeClr val="tx1"/>
                </a:solidFill>
                <a:latin typeface="+mn-lt"/>
                <a:ea typeface="+mn-ea"/>
                <a:cs typeface="+mn-cs"/>
              </a:rPr>
              <a:t> Since Shell had partially funded the study, the information was considered the confidential property of Shell.</a:t>
            </a:r>
          </a:p>
          <a:p>
            <a:r>
              <a:rPr lang="en-US" sz="1200" b="0" i="0" kern="1200" baseline="0" dirty="0" smtClean="0">
                <a:solidFill>
                  <a:schemeClr val="tx1"/>
                </a:solidFill>
                <a:latin typeface="+mn-lt"/>
                <a:ea typeface="+mn-ea"/>
                <a:cs typeface="+mn-cs"/>
              </a:rPr>
              <a:t>In 1961 the results of the Shell study were combined with the results of a similar study of the effects of DBCP on rats, guinea pigs, rabbits, and monkeys that Dr. T. </a:t>
            </a:r>
            <a:r>
              <a:rPr lang="en-US" sz="1200" b="0" i="0" kern="1200" baseline="0" dirty="0" err="1" smtClean="0">
                <a:solidFill>
                  <a:schemeClr val="tx1"/>
                </a:solidFill>
                <a:latin typeface="+mn-lt"/>
                <a:ea typeface="+mn-ea"/>
                <a:cs typeface="+mn-cs"/>
              </a:rPr>
              <a:t>Torkelson</a:t>
            </a:r>
            <a:r>
              <a:rPr lang="en-US" sz="1200" b="0" i="0" kern="1200" baseline="0" dirty="0" smtClean="0">
                <a:solidFill>
                  <a:schemeClr val="tx1"/>
                </a:solidFill>
                <a:latin typeface="+mn-lt"/>
                <a:ea typeface="+mn-ea"/>
                <a:cs typeface="+mn-cs"/>
              </a:rPr>
              <a:t> had carried out for Dow. The combined study was published in 1961 in the Journal of Toxicology and Applied Pharmacology. The joint study concluded in part:</a:t>
            </a:r>
          </a:p>
          <a:p>
            <a:r>
              <a:rPr lang="en-US" sz="1200" b="0" i="0" kern="1200" baseline="0" dirty="0" smtClean="0">
                <a:solidFill>
                  <a:schemeClr val="tx1"/>
                </a:solidFill>
                <a:latin typeface="+mn-lt"/>
                <a:ea typeface="+mn-ea"/>
                <a:cs typeface="+mn-cs"/>
              </a:rPr>
              <a:t>The most striking observation at autopsy [of the animal] was severe atrophy and degeneration of the testes of all species. In the rats this was characterized by degenerative changes in the seminiferous tubules, an increase in </a:t>
            </a:r>
            <a:r>
              <a:rPr lang="en-US" sz="1200" b="0" i="0" kern="1200" baseline="0" dirty="0" err="1" smtClean="0">
                <a:solidFill>
                  <a:schemeClr val="tx1"/>
                </a:solidFill>
                <a:latin typeface="+mn-lt"/>
                <a:ea typeface="+mn-ea"/>
                <a:cs typeface="+mn-cs"/>
              </a:rPr>
              <a:t>sertoli's</a:t>
            </a:r>
            <a:r>
              <a:rPr lang="en-US" sz="1200" b="0" i="0" kern="1200" baseline="0" dirty="0" smtClean="0">
                <a:solidFill>
                  <a:schemeClr val="tx1"/>
                </a:solidFill>
                <a:latin typeface="+mn-lt"/>
                <a:ea typeface="+mn-ea"/>
                <a:cs typeface="+mn-cs"/>
              </a:rPr>
              <a:t> cells, a reduction in the numbers of sperm cells, development of abnormal forms of sperm cells . . . Until further experience is obtained, close observation of the health of the people exposed to this compound should be maintained.</a:t>
            </a:r>
            <a:r>
              <a:rPr lang="en-US" sz="1200" b="0" i="0" kern="1200" baseline="30000" dirty="0" smtClean="0">
                <a:solidFill>
                  <a:schemeClr val="tx1"/>
                </a:solidFill>
                <a:latin typeface="+mn-lt"/>
                <a:ea typeface="+mn-ea"/>
                <a:cs typeface="+mn-cs"/>
              </a:rPr>
              <a:t>6</a:t>
            </a:r>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The </a:t>
            </a:r>
            <a:r>
              <a:rPr lang="en-US" sz="1200" b="0" i="0" kern="1200" baseline="0" dirty="0" err="1" smtClean="0">
                <a:solidFill>
                  <a:schemeClr val="tx1"/>
                </a:solidFill>
                <a:latin typeface="+mn-lt"/>
                <a:ea typeface="+mn-ea"/>
                <a:cs typeface="+mn-cs"/>
              </a:rPr>
              <a:t>Torkelson</a:t>
            </a:r>
            <a:r>
              <a:rPr lang="en-US" sz="1200" b="0" i="0" kern="1200" baseline="0" dirty="0" smtClean="0">
                <a:solidFill>
                  <a:schemeClr val="tx1"/>
                </a:solidFill>
                <a:latin typeface="+mn-lt"/>
                <a:ea typeface="+mn-ea"/>
                <a:cs typeface="+mn-cs"/>
              </a:rPr>
              <a:t>-Hine study recommended that occupational exposure to DBCP be controlled to less than 1 ppm in air.</a:t>
            </a:r>
          </a:p>
          <a:p>
            <a:r>
              <a:rPr lang="en-US" sz="1200" b="0" i="0" kern="1200" baseline="0" dirty="0" smtClean="0">
                <a:solidFill>
                  <a:schemeClr val="tx1"/>
                </a:solidFill>
                <a:latin typeface="+mn-lt"/>
                <a:ea typeface="+mn-ea"/>
                <a:cs typeface="+mn-cs"/>
              </a:rPr>
              <a:t>Dow and Shell submitted the results of the </a:t>
            </a:r>
            <a:r>
              <a:rPr lang="en-US" sz="1200" b="0" i="0" kern="1200" baseline="0" dirty="0" err="1" smtClean="0">
                <a:solidFill>
                  <a:schemeClr val="tx1"/>
                </a:solidFill>
                <a:latin typeface="+mn-lt"/>
                <a:ea typeface="+mn-ea"/>
                <a:cs typeface="+mn-cs"/>
              </a:rPr>
              <a:t>Torkelson</a:t>
            </a:r>
            <a:r>
              <a:rPr lang="en-US" sz="1200" b="0" i="0" kern="1200" baseline="0" dirty="0" smtClean="0">
                <a:solidFill>
                  <a:schemeClr val="tx1"/>
                </a:solidFill>
                <a:latin typeface="+mn-lt"/>
                <a:ea typeface="+mn-ea"/>
                <a:cs typeface="+mn-cs"/>
              </a:rPr>
              <a:t> study to the federal government in 1961 to obtain registration of DBCP in accordance with a new law that had been passed in 1959. After submitting the study to the federal government, Dow asked that the information be treated as a confidential trade secret and that it not be revealed to competing companies seeking to register their products.</a:t>
            </a:r>
            <a:r>
              <a:rPr lang="en-US" sz="1200" b="0" i="0" kern="1200" baseline="30000" dirty="0" smtClean="0">
                <a:solidFill>
                  <a:schemeClr val="tx1"/>
                </a:solidFill>
                <a:latin typeface="+mn-lt"/>
                <a:ea typeface="+mn-ea"/>
                <a:cs typeface="+mn-cs"/>
              </a:rPr>
              <a:t>7</a:t>
            </a:r>
            <a:r>
              <a:rPr lang="en-US" sz="1200" b="0" i="0" kern="1200" baseline="0" dirty="0" smtClean="0">
                <a:solidFill>
                  <a:schemeClr val="tx1"/>
                </a:solidFill>
                <a:latin typeface="+mn-lt"/>
                <a:ea typeface="+mn-ea"/>
                <a:cs typeface="+mn-cs"/>
              </a:rPr>
              <a:t> Although the study had already been published in a public journal, Dow now held that, since Dow had paid for the study, the information was proprietary and that competing companies should pay for their own registration studies.</a:t>
            </a:r>
          </a:p>
          <a:p>
            <a:r>
              <a:rPr lang="en-US" sz="1200" b="0" i="0" kern="1200" baseline="0" dirty="0" smtClean="0">
                <a:solidFill>
                  <a:schemeClr val="tx1"/>
                </a:solidFill>
                <a:latin typeface="+mn-lt"/>
                <a:ea typeface="+mn-ea"/>
                <a:cs typeface="+mn-cs"/>
              </a:rPr>
              <a:t>One of the primary reasons for our efforts to protect our health and safety data as trade secret is the major competitive harm that would result from its release. We cannot afford to continue to spend millions of dollars each year on pesticides research if our data are to be made publicly available. Such release would permit our competitors, both here and abroad, to enter the market in competition with us for a fraction of the cost and with very little of the risk. . . . therefore, in order to protect our own business interests and proprietary rights, as well as the viability of the free enterprise system, we are compelled to seek judicial relief for the protection of our valuable scientific data . . . [T]he cost of registration of pesticides has become so immense that some protection of our competitive position is essential if the pesticide industry in this country is to continue its investment in the research necessary to develop safer and more effective pesticides. [Statement of Dow representative]</a:t>
            </a:r>
            <a:r>
              <a:rPr lang="en-US" sz="1200" b="0" i="0" kern="1200" baseline="30000" dirty="0" smtClean="0">
                <a:solidFill>
                  <a:schemeClr val="tx1"/>
                </a:solidFill>
                <a:latin typeface="+mn-lt"/>
                <a:ea typeface="+mn-ea"/>
                <a:cs typeface="+mn-cs"/>
              </a:rPr>
              <a:t>8</a:t>
            </a:r>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In spite of the recommendation in the </a:t>
            </a:r>
            <a:r>
              <a:rPr lang="en-US" sz="1200" b="0" i="0" kern="1200" baseline="0" dirty="0" err="1" smtClean="0">
                <a:solidFill>
                  <a:schemeClr val="tx1"/>
                </a:solidFill>
                <a:latin typeface="+mn-lt"/>
                <a:ea typeface="+mn-ea"/>
                <a:cs typeface="+mn-cs"/>
              </a:rPr>
              <a:t>Torkelson</a:t>
            </a:r>
            <a:r>
              <a:rPr lang="en-US" sz="1200" b="0" i="0" kern="1200" baseline="0" dirty="0" smtClean="0">
                <a:solidFill>
                  <a:schemeClr val="tx1"/>
                </a:solidFill>
                <a:latin typeface="+mn-lt"/>
                <a:ea typeface="+mn-ea"/>
                <a:cs typeface="+mn-cs"/>
              </a:rPr>
              <a:t> study that workers exposed to DBCP be kept under "close observation," and in spite of the evidence of testicular damage caused by DBCP, neither Dow Chemical nor Shell Chemical carried out sperm tests on those workers involved in the production of DBCP between 1955 and 1977.</a:t>
            </a:r>
          </a:p>
          <a:p>
            <a:r>
              <a:rPr lang="en-US" sz="1200" b="0" i="0" kern="1200" baseline="0" dirty="0" smtClean="0">
                <a:solidFill>
                  <a:schemeClr val="tx1"/>
                </a:solidFill>
                <a:latin typeface="+mn-lt"/>
                <a:ea typeface="+mn-ea"/>
                <a:cs typeface="+mn-cs"/>
              </a:rPr>
              <a:t>In 1961, we weren't in the habit of thinking in terms of sperm and getting these kinds of tests. In fact, even today this is a difficult problem. It is a difficult problem because of social difficulties that people may have, because of church attitudes. In no way have we been able to get a 100 percent response for sperm. [Statement of Dow representative]</a:t>
            </a:r>
            <a:r>
              <a:rPr lang="en-US" sz="1200" b="0" i="0" kern="1200" baseline="30000" dirty="0" smtClean="0">
                <a:solidFill>
                  <a:schemeClr val="tx1"/>
                </a:solidFill>
                <a:latin typeface="+mn-lt"/>
                <a:ea typeface="+mn-ea"/>
                <a:cs typeface="+mn-cs"/>
              </a:rPr>
              <a:t>9</a:t>
            </a:r>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But why weren't the workers made aware of the results of the studies and informed that sperm tests were available to them? Couldn't workers then decide for themselves (as they did after the revelations of sterility among Occidental workers) whether to take the sperm tests or to refrain because of "church," "social," or other reasons? When asked these questions, a Dow spokesman replied as follows:</a:t>
            </a:r>
          </a:p>
          <a:p>
            <a:r>
              <a:rPr lang="en-US" sz="1200" b="0" i="0" kern="1200" baseline="0" dirty="0" smtClean="0">
                <a:solidFill>
                  <a:schemeClr val="tx1"/>
                </a:solidFill>
                <a:latin typeface="+mn-lt"/>
                <a:ea typeface="+mn-ea"/>
                <a:cs typeface="+mn-cs"/>
              </a:rPr>
              <a:t>I can only surmise that in the early 1960s and late 1950s, chlorinated and brominated compounds were known to have caused a big impact on kidney and liver. This is what the doctors were monitoring for . . . But the feeling was, when . . . you look at liver, you look at spleen, and you look at heart, these, too, are organs of concern. . . . If one was to look at the medical information and go back to the historical observations of people you will find that most of the studies were done on kidney, on liver, on passage of urine, on feces, on many of these kinds of observational studies. Blood sampling and sperm tests were just not part of a routine physical examination. [Statement of Dow representative]</a:t>
            </a:r>
            <a:r>
              <a:rPr lang="en-US" sz="1200" b="0" i="0" kern="1200" baseline="30000" dirty="0" smtClean="0">
                <a:solidFill>
                  <a:schemeClr val="tx1"/>
                </a:solidFill>
                <a:latin typeface="+mn-lt"/>
                <a:ea typeface="+mn-ea"/>
                <a:cs typeface="+mn-cs"/>
              </a:rPr>
              <a:t>10</a:t>
            </a:r>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The position of Shell Chemical was similar:</a:t>
            </a:r>
          </a:p>
          <a:p>
            <a:r>
              <a:rPr lang="en-US" sz="1200" b="0" i="0" kern="1200" baseline="0" dirty="0" smtClean="0">
                <a:solidFill>
                  <a:schemeClr val="tx1"/>
                </a:solidFill>
                <a:latin typeface="+mn-lt"/>
                <a:ea typeface="+mn-ea"/>
                <a:cs typeface="+mn-cs"/>
              </a:rPr>
              <a:t>[Until] the recent past, industrial physicians did not consider the testes as a primary target organ, concern was for such organs as the liver, kidney, and lungs . . . Significantly, neither the 1958 nor the 1961 reports recommended explicitly doing fertility testing or measuring sperm density. They did indicate an apparent less dense sperm concentration in those animals which showed significant, discernible testicular degeneration . . . The logical conclusion was that the decreased sperm counts were secondary to the atrophy [reduction in size] of the testes. And so, the conclusion at that time by practitioners in occupational health was that if the DBCP concentration was kept within the limits recommended and that if the testicular integrity was maintained, there was no reason, given the state-of-the-art at that time, to do sperm testing on workers. [Statement of Shell Chemical representative]</a:t>
            </a:r>
            <a:r>
              <a:rPr lang="en-US" sz="1200" b="0" i="0" kern="1200" baseline="30000" dirty="0" smtClean="0">
                <a:solidFill>
                  <a:schemeClr val="tx1"/>
                </a:solidFill>
                <a:latin typeface="+mn-lt"/>
                <a:ea typeface="+mn-ea"/>
                <a:cs typeface="+mn-cs"/>
              </a:rPr>
              <a:t>11</a:t>
            </a:r>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The National Cancer Institute undertook studies of the possible carcinogenic effect of DBCP on rats in 1972. A large number of the rats developed stomach tumors after DBCP was orally administered. This result was published in summary abstract form in 1975 and in final form in 1977. In 1979 Hazelton Laboratories completed a study of the effects on rats of inhaling DBCP at the low-dose levels encountered in plants manufacturing DBCP. After reading a preliminary draft of the study, a scientist is reported as saying "those rats had tumors all the way up to their brains. We're going to have an outbreak of similar problems in workers, I'm pretty sure."</a:t>
            </a:r>
            <a:r>
              <a:rPr lang="en-US" sz="1200" b="0" i="0" kern="1200" baseline="30000" dirty="0" smtClean="0">
                <a:solidFill>
                  <a:schemeClr val="tx1"/>
                </a:solidFill>
                <a:latin typeface="+mn-lt"/>
                <a:ea typeface="+mn-ea"/>
                <a:cs typeface="+mn-cs"/>
              </a:rPr>
              <a:t>12</a:t>
            </a:r>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After being informed of the sterility found among DBCP workers in the Occidental plant, Dow and Shell suspended production of DBCP in August 1977. Officials of the two companies held that the cost of protecting workers against DBCP was greater than the slim profits that could be made from its sales.</a:t>
            </a:r>
            <a:r>
              <a:rPr lang="en-US" sz="1200" b="0" i="0" kern="1200" baseline="30000" dirty="0" smtClean="0">
                <a:solidFill>
                  <a:schemeClr val="tx1"/>
                </a:solidFill>
                <a:latin typeface="+mn-lt"/>
                <a:ea typeface="+mn-ea"/>
                <a:cs typeface="+mn-cs"/>
              </a:rPr>
              <a:t>13</a:t>
            </a:r>
            <a:r>
              <a:rPr lang="en-US" sz="1200" b="0" i="0" kern="1200" baseline="0" dirty="0" smtClean="0">
                <a:solidFill>
                  <a:schemeClr val="tx1"/>
                </a:solidFill>
                <a:latin typeface="+mn-lt"/>
                <a:ea typeface="+mn-ea"/>
                <a:cs typeface="+mn-cs"/>
              </a:rPr>
              <a:t> First Dow (on August 25, 1977) and then Shell (August 26) announced a recall of all DBCP.</a:t>
            </a:r>
          </a:p>
          <a:p>
            <a:r>
              <a:rPr lang="en-US" sz="1200" b="0" i="0" kern="1200" baseline="0" dirty="0" smtClean="0">
                <a:solidFill>
                  <a:schemeClr val="tx1"/>
                </a:solidFill>
                <a:latin typeface="+mn-lt"/>
                <a:ea typeface="+mn-ea"/>
                <a:cs typeface="+mn-cs"/>
              </a:rPr>
              <a:t>Although the federal EPA had banned all uses of DBCP shortly after the sterile workers were discovered in 1977, pressures from agricultural interests led EPA assistant director, Steven D. </a:t>
            </a:r>
            <a:r>
              <a:rPr lang="en-US" sz="1200" b="0" i="0" kern="1200" baseline="0" dirty="0" err="1" smtClean="0">
                <a:solidFill>
                  <a:schemeClr val="tx1"/>
                </a:solidFill>
                <a:latin typeface="+mn-lt"/>
                <a:ea typeface="+mn-ea"/>
                <a:cs typeface="+mn-cs"/>
              </a:rPr>
              <a:t>Jellinek</a:t>
            </a:r>
            <a:r>
              <a:rPr lang="en-US" sz="1200" b="0" i="0" kern="1200" baseline="0" dirty="0" smtClean="0">
                <a:solidFill>
                  <a:schemeClr val="tx1"/>
                </a:solidFill>
                <a:latin typeface="+mn-lt"/>
                <a:ea typeface="+mn-ea"/>
                <a:cs typeface="+mn-cs"/>
              </a:rPr>
              <a:t>, to lift the ban partially on September 19, 1978. DBCP remained illegal for use on most vegetables, but it could be manufactured and used on gardens (home gardens, golf courses, public parks), pineapples, tree fruit, grapes, and ornamental flowers so long as EPA label restrictions were followed and so long as manufacturers allowed workplace concentrations of no more than one-part-per-billion. Dow and Shell declined to resume production of DBCP, but </a:t>
            </a:r>
            <a:r>
              <a:rPr lang="en-US" sz="1200" b="0" i="0" kern="1200" baseline="0" dirty="0" err="1" smtClean="0">
                <a:solidFill>
                  <a:schemeClr val="tx1"/>
                </a:solidFill>
                <a:latin typeface="+mn-lt"/>
                <a:ea typeface="+mn-ea"/>
                <a:cs typeface="+mn-cs"/>
              </a:rPr>
              <a:t>Amvac</a:t>
            </a:r>
            <a:r>
              <a:rPr lang="en-US" sz="1200" b="0" i="0" kern="1200" baseline="0" dirty="0" smtClean="0">
                <a:solidFill>
                  <a:schemeClr val="tx1"/>
                </a:solidFill>
                <a:latin typeface="+mn-lt"/>
                <a:ea typeface="+mn-ea"/>
                <a:cs typeface="+mn-cs"/>
              </a:rPr>
              <a:t> Chemical Corporation of Los Angeles was soon producing some 2,500 gallons per day.</a:t>
            </a:r>
            <a:r>
              <a:rPr lang="en-US" sz="1200" b="0" i="0" kern="1200" baseline="30000" dirty="0" smtClean="0">
                <a:solidFill>
                  <a:schemeClr val="tx1"/>
                </a:solidFill>
                <a:latin typeface="+mn-lt"/>
                <a:ea typeface="+mn-ea"/>
                <a:cs typeface="+mn-cs"/>
              </a:rPr>
              <a:t>14</a:t>
            </a:r>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The Environmental Protection Agency pointed out that if the pesticide were completely banned, farmers would suffer a $400 million loss from crop damages in the first three years of the ban.</a:t>
            </a:r>
            <a:r>
              <a:rPr lang="en-US" sz="1200" b="0" i="0" kern="1200" baseline="30000" dirty="0" smtClean="0">
                <a:solidFill>
                  <a:schemeClr val="tx1"/>
                </a:solidFill>
                <a:latin typeface="+mn-lt"/>
                <a:ea typeface="+mn-ea"/>
                <a:cs typeface="+mn-cs"/>
              </a:rPr>
              <a:t>15</a:t>
            </a:r>
            <a:r>
              <a:rPr lang="en-US" sz="1200" b="0" i="0" kern="1200" baseline="0" dirty="0" smtClean="0">
                <a:solidFill>
                  <a:schemeClr val="tx1"/>
                </a:solidFill>
                <a:latin typeface="+mn-lt"/>
                <a:ea typeface="+mn-ea"/>
                <a:cs typeface="+mn-cs"/>
              </a:rPr>
              <a:t> A citrus grower in California reported that, since 1977 when he stopped using DBCP in his 25-acre lemon grove in California, "production has gone from 1,400 boxes to 800 boxes, to less than 300 boxes."</a:t>
            </a:r>
          </a:p>
          <a:p>
            <a:r>
              <a:rPr lang="en-US" sz="1200" b="0" i="0" kern="1200" baseline="0" dirty="0" smtClean="0">
                <a:solidFill>
                  <a:schemeClr val="tx1"/>
                </a:solidFill>
                <a:latin typeface="+mn-lt"/>
                <a:ea typeface="+mn-ea"/>
                <a:cs typeface="+mn-cs"/>
              </a:rPr>
              <a:t>Since </a:t>
            </a:r>
            <a:r>
              <a:rPr lang="en-US" sz="1200" b="0" i="0" kern="1200" baseline="0" dirty="0" err="1" smtClean="0">
                <a:solidFill>
                  <a:schemeClr val="tx1"/>
                </a:solidFill>
                <a:latin typeface="+mn-lt"/>
                <a:ea typeface="+mn-ea"/>
                <a:cs typeface="+mn-cs"/>
              </a:rPr>
              <a:t>Amvac</a:t>
            </a:r>
            <a:r>
              <a:rPr lang="en-US" sz="1200" b="0" i="0" kern="1200" baseline="0" dirty="0" smtClean="0">
                <a:solidFill>
                  <a:schemeClr val="tx1"/>
                </a:solidFill>
                <a:latin typeface="+mn-lt"/>
                <a:ea typeface="+mn-ea"/>
                <a:cs typeface="+mn-cs"/>
              </a:rPr>
              <a:t> found its American markets largely closed off after the ban, it decided to begin marketing DBCP more aggressively in foreign countries whose environmental laws were not as stringent as those of the United States. The decision of Dow, Shell, and later Occidental, to discontinue production of the suspected carcinogenic pesticide provided a window of opportunity for </a:t>
            </a:r>
            <a:r>
              <a:rPr lang="en-US" sz="1200" b="0" i="0" kern="1200" baseline="0" dirty="0" err="1" smtClean="0">
                <a:solidFill>
                  <a:schemeClr val="tx1"/>
                </a:solidFill>
                <a:latin typeface="+mn-lt"/>
                <a:ea typeface="+mn-ea"/>
                <a:cs typeface="+mn-cs"/>
              </a:rPr>
              <a:t>Amvac</a:t>
            </a:r>
            <a:r>
              <a:rPr lang="en-US" sz="1200" b="0" i="0" kern="1200" baseline="0" dirty="0" smtClean="0">
                <a:solidFill>
                  <a:schemeClr val="tx1"/>
                </a:solidFill>
                <a:latin typeface="+mn-lt"/>
                <a:ea typeface="+mn-ea"/>
                <a:cs typeface="+mn-cs"/>
              </a:rPr>
              <a:t> in overseas countries. In its 1979 annual report, </a:t>
            </a:r>
            <a:r>
              <a:rPr lang="en-US" sz="1200" b="0" i="0" kern="1200" baseline="0" dirty="0" err="1" smtClean="0">
                <a:solidFill>
                  <a:schemeClr val="tx1"/>
                </a:solidFill>
                <a:latin typeface="+mn-lt"/>
                <a:ea typeface="+mn-ea"/>
                <a:cs typeface="+mn-cs"/>
              </a:rPr>
              <a:t>Amvac</a:t>
            </a:r>
            <a:r>
              <a:rPr lang="en-US" sz="1200" b="0" i="0" kern="1200" baseline="0" dirty="0" smtClean="0">
                <a:solidFill>
                  <a:schemeClr val="tx1"/>
                </a:solidFill>
                <a:latin typeface="+mn-lt"/>
                <a:ea typeface="+mn-ea"/>
                <a:cs typeface="+mn-cs"/>
              </a:rPr>
              <a:t> made the following statement:</a:t>
            </a:r>
          </a:p>
          <a:p>
            <a:r>
              <a:rPr lang="en-US" sz="1200" b="0" i="0" kern="1200" baseline="0" dirty="0" smtClean="0">
                <a:solidFill>
                  <a:schemeClr val="tx1"/>
                </a:solidFill>
                <a:latin typeface="+mn-lt"/>
                <a:ea typeface="+mn-ea"/>
                <a:cs typeface="+mn-cs"/>
              </a:rPr>
              <a:t>Management believes that because of the extensive publicity and notoriety that has arisen over the sterility of workers and the suspected mutagenic and carcinogenic nature of DBCP, the principal manufacturers and distributors of the product (Dow, Occidental, and Shell chemical) have, temporarily at least, decided to remove themselves from the domestic marketplace and possibly from the world marketplace . . . Notwithstanding all the publicity and notoriety surrounding DBCP it was [our] opinion that a vacuum existed in the marketplace that [we] could temporarily occupy. [We] further believed that with the addition of DBCP, sales might be sufficient to reach a profitable level.</a:t>
            </a:r>
          </a:p>
          <a:p>
            <a:r>
              <a:rPr lang="en-US" sz="1200" b="0" i="0" kern="1200" baseline="0" dirty="0" smtClean="0">
                <a:solidFill>
                  <a:schemeClr val="tx1"/>
                </a:solidFill>
                <a:latin typeface="+mn-lt"/>
                <a:ea typeface="+mn-ea"/>
                <a:cs typeface="+mn-cs"/>
              </a:rPr>
              <a:t>Critics charged that </a:t>
            </a:r>
            <a:r>
              <a:rPr lang="en-US" sz="1200" b="0" i="0" kern="1200" baseline="0" dirty="0" err="1" smtClean="0">
                <a:solidFill>
                  <a:schemeClr val="tx1"/>
                </a:solidFill>
                <a:latin typeface="+mn-lt"/>
                <a:ea typeface="+mn-ea"/>
                <a:cs typeface="+mn-cs"/>
              </a:rPr>
              <a:t>Amvac</a:t>
            </a:r>
            <a:r>
              <a:rPr lang="en-US" sz="1200" b="0" i="0" kern="1200" baseline="0" dirty="0" smtClean="0">
                <a:solidFill>
                  <a:schemeClr val="tx1"/>
                </a:solidFill>
                <a:latin typeface="+mn-lt"/>
                <a:ea typeface="+mn-ea"/>
                <a:cs typeface="+mn-cs"/>
              </a:rPr>
              <a:t> was now shipping the pesticide to less developed nations whose farm workers, often illiterate, were even less knowledgeable of its dangers than American ones had been. In third world countries, they claimed, workers would apply the pesticide with their bare hands using no protective gear, unable to read warnings which were written in English anyway, and utterly unaware of the pesticide's sterilizing effects and its potentially carcinogenic nature. A former </a:t>
            </a:r>
            <a:r>
              <a:rPr lang="en-US" sz="1200" b="0" i="0" kern="1200" baseline="0" dirty="0" err="1" smtClean="0">
                <a:solidFill>
                  <a:schemeClr val="tx1"/>
                </a:solidFill>
                <a:latin typeface="+mn-lt"/>
                <a:ea typeface="+mn-ea"/>
                <a:cs typeface="+mn-cs"/>
              </a:rPr>
              <a:t>Amvac</a:t>
            </a:r>
            <a:r>
              <a:rPr lang="en-US" sz="1200" b="0" i="0" kern="1200" baseline="0" dirty="0" smtClean="0">
                <a:solidFill>
                  <a:schemeClr val="tx1"/>
                </a:solidFill>
                <a:latin typeface="+mn-lt"/>
                <a:ea typeface="+mn-ea"/>
                <a:cs typeface="+mn-cs"/>
              </a:rPr>
              <a:t> executive was quoted as replying, however, that "Quite Frankly, without DBCP, </a:t>
            </a:r>
            <a:r>
              <a:rPr lang="en-US" sz="1200" b="0" i="0" kern="1200" baseline="0" dirty="0" err="1" smtClean="0">
                <a:solidFill>
                  <a:schemeClr val="tx1"/>
                </a:solidFill>
                <a:latin typeface="+mn-lt"/>
                <a:ea typeface="+mn-ea"/>
                <a:cs typeface="+mn-cs"/>
              </a:rPr>
              <a:t>Amvac</a:t>
            </a:r>
            <a:r>
              <a:rPr lang="en-US" sz="1200" b="0" i="0" kern="1200" baseline="0" dirty="0" smtClean="0">
                <a:solidFill>
                  <a:schemeClr val="tx1"/>
                </a:solidFill>
                <a:latin typeface="+mn-lt"/>
                <a:ea typeface="+mn-ea"/>
                <a:cs typeface="+mn-cs"/>
              </a:rPr>
              <a:t> would go bankrupt."</a:t>
            </a:r>
            <a:r>
              <a:rPr lang="en-US" sz="1200" b="0" i="0" kern="1200" baseline="30000" dirty="0" smtClean="0">
                <a:solidFill>
                  <a:schemeClr val="tx1"/>
                </a:solidFill>
                <a:latin typeface="+mn-lt"/>
                <a:ea typeface="+mn-ea"/>
                <a:cs typeface="+mn-cs"/>
              </a:rPr>
              <a:t>16</a:t>
            </a:r>
            <a:r>
              <a:rPr lang="en-US" sz="1200" b="0" i="0" kern="1200" baseline="0" dirty="0" smtClean="0">
                <a:solidFill>
                  <a:schemeClr val="tx1"/>
                </a:solidFill>
                <a:latin typeface="+mn-lt"/>
                <a:ea typeface="+mn-ea"/>
                <a:cs typeface="+mn-cs"/>
              </a:rPr>
              <a:t> Moreover, defendants of the company argued, these pesticides were especially important for agrarian third world nations that desperately needed to raise their agricultural yields both to promote their development and to feed their populations. If their governments felt that the benefits of increased yields balanced the risks of their using DBCP, then this was a judgment and decision that was rightfully theirs to make.</a:t>
            </a:r>
          </a:p>
          <a:p>
            <a:endParaRPr lang="en-US" sz="1200" b="0" i="0" kern="1200" baseline="0" dirty="0" smtClean="0">
              <a:solidFill>
                <a:schemeClr val="tx1"/>
              </a:solidFill>
              <a:latin typeface="+mn-lt"/>
              <a:ea typeface="+mn-ea"/>
              <a:cs typeface="+mn-cs"/>
            </a:endParaRPr>
          </a:p>
          <a:p>
            <a:r>
              <a:rPr lang="en-US" sz="1200" b="0" i="0" kern="1200" baseline="30000" dirty="0" smtClean="0">
                <a:solidFill>
                  <a:schemeClr val="tx1"/>
                </a:solidFill>
                <a:latin typeface="+mn-lt"/>
                <a:ea typeface="+mn-ea"/>
                <a:cs typeface="+mn-cs"/>
              </a:rPr>
              <a:t>1</a:t>
            </a:r>
            <a:r>
              <a:rPr lang="en-US" sz="1200" b="0" i="0" kern="1200" baseline="0" dirty="0" smtClean="0">
                <a:solidFill>
                  <a:schemeClr val="tx1"/>
                </a:solidFill>
                <a:latin typeface="+mn-lt"/>
                <a:ea typeface="+mn-ea"/>
                <a:cs typeface="+mn-cs"/>
              </a:rPr>
              <a:t>U.S. Congress, Senate, Worker Safety in Pesticide Production: Hearings before the Subcommittee on Agricultural Research and General Legislation of the Committee on Agriculture, Nutrition, and Forestry, 95th Congress, 1st session, 13 and 14 December 1977, pp. 3-5.</a:t>
            </a:r>
          </a:p>
          <a:p>
            <a:r>
              <a:rPr lang="en-US" sz="1200" b="0" i="0" kern="1200" baseline="30000" dirty="0" smtClean="0">
                <a:solidFill>
                  <a:schemeClr val="tx1"/>
                </a:solidFill>
                <a:latin typeface="+mn-lt"/>
                <a:ea typeface="+mn-ea"/>
                <a:cs typeface="+mn-cs"/>
              </a:rPr>
              <a:t>2</a:t>
            </a:r>
            <a:r>
              <a:rPr lang="en-US" sz="1200" b="0" i="0" kern="1200" baseline="0" dirty="0" smtClean="0">
                <a:solidFill>
                  <a:schemeClr val="tx1"/>
                </a:solidFill>
                <a:latin typeface="+mn-lt"/>
                <a:ea typeface="+mn-ea"/>
                <a:cs typeface="+mn-cs"/>
              </a:rPr>
              <a:t>Ronald B. Taylor, "Pesticides," San Jose Mercury, 1 July 1979, p. 1F.</a:t>
            </a:r>
          </a:p>
          <a:p>
            <a:r>
              <a:rPr lang="en-US" sz="1200" b="0" i="0" kern="1200" baseline="30000" dirty="0" smtClean="0">
                <a:solidFill>
                  <a:schemeClr val="tx1"/>
                </a:solidFill>
                <a:latin typeface="+mn-lt"/>
                <a:ea typeface="+mn-ea"/>
                <a:cs typeface="+mn-cs"/>
              </a:rPr>
              <a:t>3</a:t>
            </a:r>
            <a:r>
              <a:rPr lang="en-US" sz="1200" b="0" i="0" kern="1200" baseline="0" dirty="0" smtClean="0">
                <a:solidFill>
                  <a:schemeClr val="tx1"/>
                </a:solidFill>
                <a:latin typeface="+mn-lt"/>
                <a:ea typeface="+mn-ea"/>
                <a:cs typeface="+mn-cs"/>
              </a:rPr>
              <a:t>Worker Safety in Pesticide Production, p. 120.</a:t>
            </a:r>
          </a:p>
          <a:p>
            <a:r>
              <a:rPr lang="en-US" sz="1200" b="0" i="0" kern="1200" baseline="30000" dirty="0" smtClean="0">
                <a:solidFill>
                  <a:schemeClr val="tx1"/>
                </a:solidFill>
                <a:latin typeface="+mn-lt"/>
                <a:ea typeface="+mn-ea"/>
                <a:cs typeface="+mn-cs"/>
              </a:rPr>
              <a:t>4</a:t>
            </a:r>
            <a:r>
              <a:rPr lang="en-US" sz="1200" b="0" i="0" kern="1200" baseline="0" dirty="0" smtClean="0">
                <a:solidFill>
                  <a:schemeClr val="tx1"/>
                </a:solidFill>
                <a:latin typeface="+mn-lt"/>
                <a:ea typeface="+mn-ea"/>
                <a:cs typeface="+mn-cs"/>
              </a:rPr>
              <a:t>Ibid., p. 126.</a:t>
            </a:r>
          </a:p>
          <a:p>
            <a:r>
              <a:rPr lang="en-US" sz="1200" b="0" i="0" kern="1200" baseline="30000" dirty="0" smtClean="0">
                <a:solidFill>
                  <a:schemeClr val="tx1"/>
                </a:solidFill>
                <a:latin typeface="+mn-lt"/>
                <a:ea typeface="+mn-ea"/>
                <a:cs typeface="+mn-cs"/>
              </a:rPr>
              <a:t>5</a:t>
            </a:r>
            <a:r>
              <a:rPr lang="en-US" sz="1200" b="0" i="0" kern="1200" baseline="0" dirty="0" smtClean="0">
                <a:solidFill>
                  <a:schemeClr val="tx1"/>
                </a:solidFill>
                <a:latin typeface="+mn-lt"/>
                <a:ea typeface="+mn-ea"/>
                <a:cs typeface="+mn-cs"/>
              </a:rPr>
              <a:t>Ibid., p. 126.</a:t>
            </a:r>
          </a:p>
          <a:p>
            <a:r>
              <a:rPr lang="en-US" sz="1200" b="0" i="0" kern="1200" baseline="30000" dirty="0" smtClean="0">
                <a:solidFill>
                  <a:schemeClr val="tx1"/>
                </a:solidFill>
                <a:latin typeface="+mn-lt"/>
                <a:ea typeface="+mn-ea"/>
                <a:cs typeface="+mn-cs"/>
              </a:rPr>
              <a:t>6</a:t>
            </a:r>
            <a:r>
              <a:rPr lang="en-US" sz="1200" b="0" i="0" kern="1200" baseline="0" dirty="0" smtClean="0">
                <a:solidFill>
                  <a:schemeClr val="tx1"/>
                </a:solidFill>
                <a:latin typeface="+mn-lt"/>
                <a:ea typeface="+mn-ea"/>
                <a:cs typeface="+mn-cs"/>
              </a:rPr>
              <a:t>Ibid., pp. 24, 25.</a:t>
            </a:r>
          </a:p>
          <a:p>
            <a:r>
              <a:rPr lang="en-US" sz="1200" b="0" i="0" kern="1200" baseline="30000" dirty="0" smtClean="0">
                <a:solidFill>
                  <a:schemeClr val="tx1"/>
                </a:solidFill>
                <a:latin typeface="+mn-lt"/>
                <a:ea typeface="+mn-ea"/>
                <a:cs typeface="+mn-cs"/>
              </a:rPr>
              <a:t>7</a:t>
            </a:r>
            <a:r>
              <a:rPr lang="en-US" sz="1200" b="0" i="0" kern="1200" baseline="0" dirty="0" smtClean="0">
                <a:solidFill>
                  <a:schemeClr val="tx1"/>
                </a:solidFill>
                <a:latin typeface="+mn-lt"/>
                <a:ea typeface="+mn-ea"/>
                <a:cs typeface="+mn-cs"/>
              </a:rPr>
              <a:t>Ibid., p. 28.</a:t>
            </a:r>
          </a:p>
          <a:p>
            <a:r>
              <a:rPr lang="en-US" sz="1200" b="0" i="0" kern="1200" baseline="30000" dirty="0" smtClean="0">
                <a:solidFill>
                  <a:schemeClr val="tx1"/>
                </a:solidFill>
                <a:latin typeface="+mn-lt"/>
                <a:ea typeface="+mn-ea"/>
                <a:cs typeface="+mn-cs"/>
              </a:rPr>
              <a:t>8</a:t>
            </a:r>
            <a:r>
              <a:rPr lang="en-US" sz="1200" b="0" i="0" kern="1200" baseline="0" dirty="0" smtClean="0">
                <a:solidFill>
                  <a:schemeClr val="tx1"/>
                </a:solidFill>
                <a:latin typeface="+mn-lt"/>
                <a:ea typeface="+mn-ea"/>
                <a:cs typeface="+mn-cs"/>
              </a:rPr>
              <a:t>Ibid., p. 28.</a:t>
            </a:r>
          </a:p>
          <a:p>
            <a:r>
              <a:rPr lang="en-US" sz="1200" b="0" i="0" kern="1200" baseline="30000" dirty="0" smtClean="0">
                <a:solidFill>
                  <a:schemeClr val="tx1"/>
                </a:solidFill>
                <a:latin typeface="+mn-lt"/>
                <a:ea typeface="+mn-ea"/>
                <a:cs typeface="+mn-cs"/>
              </a:rPr>
              <a:t>9</a:t>
            </a:r>
            <a:r>
              <a:rPr lang="en-US" sz="1200" b="0" i="0" kern="1200" baseline="0" dirty="0" smtClean="0">
                <a:solidFill>
                  <a:schemeClr val="tx1"/>
                </a:solidFill>
                <a:latin typeface="+mn-lt"/>
                <a:ea typeface="+mn-ea"/>
                <a:cs typeface="+mn-cs"/>
              </a:rPr>
              <a:t>Ibid., p. 24.</a:t>
            </a:r>
          </a:p>
          <a:p>
            <a:r>
              <a:rPr lang="en-US" sz="1200" b="0" i="0" kern="1200" baseline="30000" dirty="0" smtClean="0">
                <a:solidFill>
                  <a:schemeClr val="tx1"/>
                </a:solidFill>
                <a:latin typeface="+mn-lt"/>
                <a:ea typeface="+mn-ea"/>
                <a:cs typeface="+mn-cs"/>
              </a:rPr>
              <a:t>10</a:t>
            </a:r>
            <a:r>
              <a:rPr lang="en-US" sz="1200" b="0" i="0" kern="1200" baseline="0" dirty="0" smtClean="0">
                <a:solidFill>
                  <a:schemeClr val="tx1"/>
                </a:solidFill>
                <a:latin typeface="+mn-lt"/>
                <a:ea typeface="+mn-ea"/>
                <a:cs typeface="+mn-cs"/>
              </a:rPr>
              <a:t>Ibid., pp. 24, 25, 26.</a:t>
            </a:r>
          </a:p>
          <a:p>
            <a:r>
              <a:rPr lang="en-US" sz="1200" b="0" i="0" kern="1200" baseline="30000" dirty="0" smtClean="0">
                <a:solidFill>
                  <a:schemeClr val="tx1"/>
                </a:solidFill>
                <a:latin typeface="+mn-lt"/>
                <a:ea typeface="+mn-ea"/>
                <a:cs typeface="+mn-cs"/>
              </a:rPr>
              <a:t>11</a:t>
            </a:r>
            <a:r>
              <a:rPr lang="en-US" sz="1200" b="0" i="0" kern="1200" baseline="0" dirty="0" smtClean="0">
                <a:solidFill>
                  <a:schemeClr val="tx1"/>
                </a:solidFill>
                <a:latin typeface="+mn-lt"/>
                <a:ea typeface="+mn-ea"/>
                <a:cs typeface="+mn-cs"/>
              </a:rPr>
              <a:t>Ibid., p. 32.</a:t>
            </a:r>
          </a:p>
          <a:p>
            <a:r>
              <a:rPr lang="en-US" sz="1200" b="0" i="0" kern="1200" baseline="30000" dirty="0" smtClean="0">
                <a:solidFill>
                  <a:schemeClr val="tx1"/>
                </a:solidFill>
                <a:latin typeface="+mn-lt"/>
                <a:ea typeface="+mn-ea"/>
                <a:cs typeface="+mn-cs"/>
              </a:rPr>
              <a:t>12</a:t>
            </a:r>
            <a:r>
              <a:rPr lang="en-US" sz="1200" b="0" i="0" kern="1200" baseline="0" dirty="0" smtClean="0">
                <a:solidFill>
                  <a:schemeClr val="tx1"/>
                </a:solidFill>
                <a:latin typeface="+mn-lt"/>
                <a:ea typeface="+mn-ea"/>
                <a:cs typeface="+mn-cs"/>
              </a:rPr>
              <a:t>Taylor, "Pesticides."</a:t>
            </a:r>
          </a:p>
          <a:p>
            <a:r>
              <a:rPr lang="en-US" sz="1200" b="0" i="0" kern="1200" baseline="30000" dirty="0" smtClean="0">
                <a:solidFill>
                  <a:schemeClr val="tx1"/>
                </a:solidFill>
                <a:latin typeface="+mn-lt"/>
                <a:ea typeface="+mn-ea"/>
                <a:cs typeface="+mn-cs"/>
              </a:rPr>
              <a:t>13</a:t>
            </a:r>
            <a:r>
              <a:rPr lang="en-US" sz="1200" b="0" i="0" kern="1200" baseline="0" dirty="0" smtClean="0">
                <a:solidFill>
                  <a:schemeClr val="tx1"/>
                </a:solidFill>
                <a:latin typeface="+mn-lt"/>
                <a:ea typeface="+mn-ea"/>
                <a:cs typeface="+mn-cs"/>
              </a:rPr>
              <a:t>Ibid.</a:t>
            </a:r>
          </a:p>
          <a:p>
            <a:r>
              <a:rPr lang="en-US" sz="1200" b="0" i="0" kern="1200" baseline="30000" dirty="0" smtClean="0">
                <a:solidFill>
                  <a:schemeClr val="tx1"/>
                </a:solidFill>
                <a:latin typeface="+mn-lt"/>
                <a:ea typeface="+mn-ea"/>
                <a:cs typeface="+mn-cs"/>
              </a:rPr>
              <a:t>14</a:t>
            </a:r>
            <a:r>
              <a:rPr lang="en-US" sz="1200" b="0" i="0" kern="1200" baseline="0" dirty="0" smtClean="0">
                <a:solidFill>
                  <a:schemeClr val="tx1"/>
                </a:solidFill>
                <a:latin typeface="+mn-lt"/>
                <a:ea typeface="+mn-ea"/>
                <a:cs typeface="+mn-cs"/>
              </a:rPr>
              <a:t>Ibid., p. 2F.</a:t>
            </a:r>
          </a:p>
          <a:p>
            <a:r>
              <a:rPr lang="en-US" sz="1200" b="0" i="0" kern="1200" baseline="30000" dirty="0" smtClean="0">
                <a:solidFill>
                  <a:schemeClr val="tx1"/>
                </a:solidFill>
                <a:latin typeface="+mn-lt"/>
                <a:ea typeface="+mn-ea"/>
                <a:cs typeface="+mn-cs"/>
              </a:rPr>
              <a:t>15</a:t>
            </a:r>
            <a:r>
              <a:rPr lang="en-US" sz="1200" b="0" i="0" kern="1200" baseline="0" dirty="0" smtClean="0">
                <a:solidFill>
                  <a:schemeClr val="tx1"/>
                </a:solidFill>
                <a:latin typeface="+mn-lt"/>
                <a:ea typeface="+mn-ea"/>
                <a:cs typeface="+mn-cs"/>
              </a:rPr>
              <a:t>Ibid., p. 1F.</a:t>
            </a:r>
          </a:p>
          <a:p>
            <a:r>
              <a:rPr lang="en-US" sz="1200" b="0" i="0" kern="1200" baseline="30000" dirty="0" smtClean="0">
                <a:solidFill>
                  <a:schemeClr val="tx1"/>
                </a:solidFill>
                <a:latin typeface="+mn-lt"/>
                <a:ea typeface="+mn-ea"/>
                <a:cs typeface="+mn-cs"/>
              </a:rPr>
              <a:t>16</a:t>
            </a:r>
            <a:r>
              <a:rPr lang="en-US" sz="1200" b="0" i="0" kern="1200" baseline="0" dirty="0" smtClean="0">
                <a:solidFill>
                  <a:schemeClr val="tx1"/>
                </a:solidFill>
                <a:latin typeface="+mn-lt"/>
                <a:ea typeface="+mn-ea"/>
                <a:cs typeface="+mn-cs"/>
              </a:rPr>
              <a:t>David Weir and Mark Schapiro, Circle of Poison (San Francisco, CA: Institute for Food and Development Policy, 1981), p. 22. </a:t>
            </a:r>
          </a:p>
          <a:p>
            <a:endParaRPr lang="en-US" dirty="0"/>
          </a:p>
        </p:txBody>
      </p:sp>
      <p:sp>
        <p:nvSpPr>
          <p:cNvPr id="4" name="Slide Number Placeholder 3"/>
          <p:cNvSpPr>
            <a:spLocks noGrp="1"/>
          </p:cNvSpPr>
          <p:nvPr>
            <p:ph type="sldNum" sz="quarter" idx="10"/>
          </p:nvPr>
        </p:nvSpPr>
        <p:spPr/>
        <p:txBody>
          <a:bodyPr/>
          <a:lstStyle/>
          <a:p>
            <a:fld id="{50F440D8-25D4-4948-B6F1-F36739E11055}" type="slidenum">
              <a:rPr lang="en-US" smtClean="0"/>
              <a:pPr/>
              <a:t>33</a:t>
            </a:fld>
            <a:endParaRPr lang="en-US" dirty="0"/>
          </a:p>
        </p:txBody>
      </p:sp>
    </p:spTree>
    <p:extLst>
      <p:ext uri="{BB962C8B-B14F-4D97-AF65-F5344CB8AC3E}">
        <p14:creationId xmlns:p14="http://schemas.microsoft.com/office/powerpoint/2010/main" val="1566840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used to think that just because</a:t>
            </a:r>
            <a:r>
              <a:rPr lang="en-US" baseline="0" dirty="0" smtClean="0"/>
              <a:t> a chemical affects lab rats or animals in the wild </a:t>
            </a:r>
            <a:r>
              <a:rPr lang="en-US" baseline="0" dirty="0" err="1" smtClean="0"/>
              <a:t>doesn</a:t>
            </a:r>
            <a:r>
              <a:rPr lang="fr-FR" baseline="0" dirty="0" smtClean="0"/>
              <a:t>’</a:t>
            </a:r>
            <a:r>
              <a:rPr lang="en-US" baseline="0" dirty="0" smtClean="0"/>
              <a:t>t mean it will hurt people. But now we understand that animal studies are a warning of what can happen to us. </a:t>
            </a:r>
            <a:endParaRPr lang="en-US" dirty="0" smtClean="0"/>
          </a:p>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34</a:t>
            </a:fld>
            <a:endParaRPr lang="en-US" dirty="0"/>
          </a:p>
        </p:txBody>
      </p:sp>
    </p:spTree>
    <p:extLst>
      <p:ext uri="{BB962C8B-B14F-4D97-AF65-F5344CB8AC3E}">
        <p14:creationId xmlns:p14="http://schemas.microsoft.com/office/powerpoint/2010/main" val="2644244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a:buFont typeface="Arial" pitchFamily="34" charset="0"/>
              <a:buNone/>
            </a:pPr>
            <a:r>
              <a:rPr lang="en-US" dirty="0" smtClean="0"/>
              <a:t>For 3 hour class:  Get reporter</a:t>
            </a:r>
            <a:r>
              <a:rPr lang="en-US" baseline="0" dirty="0" smtClean="0"/>
              <a:t> to </a:t>
            </a:r>
            <a:r>
              <a:rPr lang="en-US" sz="2400" baseline="0" dirty="0" smtClean="0">
                <a:solidFill>
                  <a:schemeClr val="tx1"/>
                </a:solidFill>
              </a:rPr>
              <a:t>s</a:t>
            </a:r>
            <a:r>
              <a:rPr lang="en-US" sz="2400" dirty="0" smtClean="0">
                <a:solidFill>
                  <a:schemeClr val="tx1"/>
                </a:solidFill>
              </a:rPr>
              <a:t>ummarize your factsheet for the group</a:t>
            </a:r>
            <a:r>
              <a:rPr lang="en-US" sz="2400" baseline="0" dirty="0" smtClean="0">
                <a:solidFill>
                  <a:schemeClr val="tx1"/>
                </a:solidFill>
              </a:rPr>
              <a:t> and a</a:t>
            </a:r>
            <a:r>
              <a:rPr lang="en-US" sz="2400" dirty="0" smtClean="0">
                <a:solidFill>
                  <a:schemeClr val="tx1"/>
                </a:solidFill>
              </a:rPr>
              <a:t>nswer the questions at the end of your factsheet</a:t>
            </a:r>
          </a:p>
          <a:p>
            <a:endParaRPr lang="en-US" dirty="0" smtClean="0"/>
          </a:p>
          <a:p>
            <a:endParaRPr lang="en-US" dirty="0" smtClean="0"/>
          </a:p>
          <a:p>
            <a:r>
              <a:rPr lang="en-US" dirty="0" smtClean="0"/>
              <a:t>Script: From</a:t>
            </a:r>
            <a:r>
              <a:rPr lang="en-US" baseline="0" dirty="0" smtClean="0"/>
              <a:t> this story we learn that: </a:t>
            </a:r>
            <a:r>
              <a:rPr lang="en-US" dirty="0" smtClean="0"/>
              <a:t>Most chemicals don’t work like asbestos– giving</a:t>
            </a:r>
            <a:r>
              <a:rPr lang="en-US" baseline="0" dirty="0" smtClean="0"/>
              <a:t> people one disease they </a:t>
            </a:r>
          </a:p>
          <a:p>
            <a:r>
              <a:rPr lang="en-US" baseline="0" dirty="0" smtClean="0"/>
              <a:t>can’t get any other way. </a:t>
            </a:r>
          </a:p>
          <a:p>
            <a:endParaRPr lang="en-US" baseline="0" dirty="0" smtClean="0"/>
          </a:p>
          <a:p>
            <a:r>
              <a:rPr lang="en-US" baseline="0" dirty="0" smtClean="0"/>
              <a:t>For 1.5 hour class tell the story on fact sheet 7 reprinted below </a:t>
            </a:r>
          </a:p>
          <a:p>
            <a:endParaRPr lang="en-US" baseline="0" dirty="0" smtClean="0"/>
          </a:p>
          <a:p>
            <a:r>
              <a:rPr lang="en-US" sz="1200" kern="1200" dirty="0" smtClean="0">
                <a:solidFill>
                  <a:schemeClr val="tx1"/>
                </a:solidFill>
                <a:effectLst/>
                <a:latin typeface="+mn-lt"/>
                <a:ea typeface="+mn-ea"/>
                <a:cs typeface="+mn-cs"/>
              </a:rPr>
              <a:t>From 1962 to 1971, the U.S. military sprayed 19 million gallons of Agent Orange and other chemicals on the forests of Vietnam, Cambodia and Laos. These chemicals were used as an herbicide  - a plant-killer – to remove the jungle canopy of foliage and to destroy crops that could benefit the armies the U.S. was fighting.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American soldiers serving in Southeast Asia and the people of Viet Nam, Cambodia and Laos were exposed to these chemicals when they were sprayed. Many exposed people got a skin rash called </a:t>
            </a:r>
            <a:r>
              <a:rPr lang="en-US" sz="1200" kern="1200" dirty="0" err="1" smtClean="0">
                <a:solidFill>
                  <a:schemeClr val="tx1"/>
                </a:solidFill>
                <a:effectLst/>
                <a:latin typeface="+mn-lt"/>
                <a:ea typeface="+mn-ea"/>
                <a:cs typeface="+mn-cs"/>
              </a:rPr>
              <a:t>chloracne</a:t>
            </a:r>
            <a:r>
              <a:rPr lang="en-US" sz="1200" kern="1200" dirty="0" smtClean="0">
                <a:solidFill>
                  <a:schemeClr val="tx1"/>
                </a:solidFill>
                <a:effectLst/>
                <a:latin typeface="+mn-lt"/>
                <a:ea typeface="+mn-ea"/>
                <a:cs typeface="+mn-cs"/>
              </a:rPr>
              <a:t>. At that time, military doctors told their patients that this type of acne would be the only problem they would have from their Agent Orange exposure.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Now health professionals and research scientists know that information was terribly wrong. But they learned that from the suffering and the organizing of Vietnam Veterans and their families. When Vietnam veterans their families and their doctors got organized to draw attention to the health problems they believed were connected to military service, Congress passed the Agent Orange Act of 1991. The legislation mandated the national Institute of Medicine to evaluate the scientific and medical information on the health effects of exposure to Agent Orange and other herbicides used in Vietnam every two years and report their findings to the Veterans Administration so compensation and treatment can be provided. No other chemical receives this kind of comprehensive and consistent review.</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Because the law requires that scientists look for the evidence, Vietnam veterans who were exposed to Agent Orange can be compensated for one kind of leukemia, two kinds of lymphoma (Hodgkin’s Disease, non Hodgkin’s lymphoma) other kinds of cancer as well as diabetes, a type of heart disease and Parkinson’s disease.  The VA also compensates when the child of a Vietnam veteran is born with the birth defect called </a:t>
            </a:r>
            <a:r>
              <a:rPr lang="en-US" sz="1200" kern="1200" dirty="0" err="1" smtClean="0">
                <a:solidFill>
                  <a:schemeClr val="tx1"/>
                </a:solidFill>
                <a:effectLst/>
                <a:latin typeface="+mn-lt"/>
                <a:ea typeface="+mn-ea"/>
                <a:cs typeface="+mn-cs"/>
              </a:rPr>
              <a:t>spina</a:t>
            </a:r>
            <a:r>
              <a:rPr lang="en-US" sz="1200" kern="1200" dirty="0" smtClean="0">
                <a:solidFill>
                  <a:schemeClr val="tx1"/>
                </a:solidFill>
                <a:effectLst/>
                <a:latin typeface="+mn-lt"/>
                <a:ea typeface="+mn-ea"/>
                <a:cs typeface="+mn-cs"/>
              </a:rPr>
              <a:t> bifida that results in incomplete closing of the spine.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story of Agent Orange shows how one chemical we were told was safe can cause many diseases many years after exposure, including in children born decades later. </a:t>
            </a:r>
          </a:p>
          <a:p>
            <a:endParaRPr lang="en-US" dirty="0"/>
          </a:p>
        </p:txBody>
      </p:sp>
      <p:sp>
        <p:nvSpPr>
          <p:cNvPr id="4" name="Slide Number Placeholder 3"/>
          <p:cNvSpPr>
            <a:spLocks noGrp="1"/>
          </p:cNvSpPr>
          <p:nvPr>
            <p:ph type="sldNum" sz="quarter" idx="10"/>
          </p:nvPr>
        </p:nvSpPr>
        <p:spPr/>
        <p:txBody>
          <a:bodyPr/>
          <a:lstStyle/>
          <a:p>
            <a:fld id="{50F440D8-25D4-4948-B6F1-F36739E11055}" type="slidenum">
              <a:rPr lang="en-US" smtClean="0"/>
              <a:pPr/>
              <a:t>35</a:t>
            </a:fld>
            <a:endParaRPr lang="en-US" dirty="0"/>
          </a:p>
        </p:txBody>
      </p:sp>
    </p:spTree>
    <p:extLst>
      <p:ext uri="{BB962C8B-B14F-4D97-AF65-F5344CB8AC3E}">
        <p14:creationId xmlns:p14="http://schemas.microsoft.com/office/powerpoint/2010/main" val="3979861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of the diseases that</a:t>
            </a:r>
            <a:r>
              <a:rPr lang="en-US" baseline="0" dirty="0" smtClean="0"/>
              <a:t> are applicable for compensation.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36</a:t>
            </a:fld>
            <a:endParaRPr lang="en-US" dirty="0"/>
          </a:p>
        </p:txBody>
      </p:sp>
    </p:spTree>
    <p:extLst>
      <p:ext uri="{BB962C8B-B14F-4D97-AF65-F5344CB8AC3E}">
        <p14:creationId xmlns:p14="http://schemas.microsoft.com/office/powerpoint/2010/main" val="8175140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to think that each unique chemical caused</a:t>
            </a:r>
            <a:r>
              <a:rPr lang="en-US" baseline="0" dirty="0" smtClean="0"/>
              <a:t> a unique disease, like how asbestos is the only chemical that causes mesothelioma. The Agent Orange story teaches us that one chemical can cause many different diseases.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37</a:t>
            </a:fld>
            <a:endParaRPr lang="en-US" dirty="0"/>
          </a:p>
        </p:txBody>
      </p:sp>
    </p:spTree>
    <p:extLst>
      <p:ext uri="{BB962C8B-B14F-4D97-AF65-F5344CB8AC3E}">
        <p14:creationId xmlns:p14="http://schemas.microsoft.com/office/powerpoint/2010/main" val="2907671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457200" lvl="1" indent="0" algn="l">
              <a:buFont typeface="Arial" pitchFamily="34" charset="0"/>
              <a:buNone/>
            </a:pPr>
            <a:r>
              <a:rPr lang="en-US" dirty="0" smtClean="0"/>
              <a:t>For 3 hour class:  Get reporter</a:t>
            </a:r>
            <a:r>
              <a:rPr lang="en-US" baseline="0" dirty="0" smtClean="0"/>
              <a:t> to </a:t>
            </a:r>
            <a:r>
              <a:rPr lang="en-US" sz="2400" baseline="0" dirty="0" smtClean="0">
                <a:solidFill>
                  <a:schemeClr val="tx1"/>
                </a:solidFill>
              </a:rPr>
              <a:t>s</a:t>
            </a:r>
            <a:r>
              <a:rPr lang="en-US" sz="2400" dirty="0" smtClean="0">
                <a:solidFill>
                  <a:schemeClr val="tx1"/>
                </a:solidFill>
              </a:rPr>
              <a:t>ummarize your factsheet for the group</a:t>
            </a:r>
            <a:r>
              <a:rPr lang="en-US" sz="2400" baseline="0" dirty="0" smtClean="0">
                <a:solidFill>
                  <a:schemeClr val="tx1"/>
                </a:solidFill>
              </a:rPr>
              <a:t> and a</a:t>
            </a:r>
            <a:r>
              <a:rPr lang="en-US" sz="2400" dirty="0" smtClean="0">
                <a:solidFill>
                  <a:schemeClr val="tx1"/>
                </a:solidFill>
              </a:rPr>
              <a:t>nswer the questions at the end of your factsheet</a:t>
            </a:r>
          </a:p>
          <a:p>
            <a:endParaRPr lang="en-US" dirty="0" smtClean="0"/>
          </a:p>
          <a:p>
            <a:endParaRPr lang="en-US" dirty="0" smtClean="0"/>
          </a:p>
          <a:p>
            <a:r>
              <a:rPr lang="en-US" dirty="0" smtClean="0"/>
              <a:t>Script: Bottom line: Sometimes when you are exposed matters much more than how much</a:t>
            </a:r>
            <a:r>
              <a:rPr lang="en-US" baseline="0" dirty="0" smtClean="0"/>
              <a:t> exposure you got. </a:t>
            </a:r>
          </a:p>
          <a:p>
            <a:endParaRPr lang="en-US" baseline="0" dirty="0" smtClean="0"/>
          </a:p>
          <a:p>
            <a:r>
              <a:rPr lang="en-US" baseline="0" dirty="0" smtClean="0"/>
              <a:t>For 1.5 hour class, tell the story on fact sheet 8, reprinted below</a:t>
            </a:r>
          </a:p>
          <a:p>
            <a:endParaRPr lang="en-US" baseline="0" dirty="0" smtClean="0"/>
          </a:p>
          <a:p>
            <a:r>
              <a:rPr lang="en-US" sz="1200" kern="1200" dirty="0" smtClean="0">
                <a:solidFill>
                  <a:schemeClr val="tx1"/>
                </a:solidFill>
                <a:effectLst/>
                <a:latin typeface="+mn-lt"/>
                <a:ea typeface="+mn-ea"/>
                <a:cs typeface="+mn-cs"/>
              </a:rPr>
              <a:t>Women in some parts of the United States are more likely to be diagnosed with breast cancer. One of these places is Long Island, New York. In 1993, the higher-than-average breast cancer rates lead the federal government’s National Cancer Institute to sponsor 10 breast cancer studies of Long Islanders. </a:t>
            </a:r>
          </a:p>
          <a:p>
            <a:r>
              <a:rPr lang="en-US" sz="1200" kern="1200" dirty="0" smtClean="0">
                <a:solidFill>
                  <a:schemeClr val="tx1"/>
                </a:solidFill>
                <a:effectLst/>
                <a:latin typeface="+mn-lt"/>
                <a:ea typeface="+mn-ea"/>
                <a:cs typeface="+mn-cs"/>
              </a:rPr>
              <a:t>One of those studies looked at the link between DDT and breast cancer. Between the 1940s and the 1970s, DDT was routinely sprayed across Long Island to control mosquitoes. </a:t>
            </a:r>
          </a:p>
          <a:p>
            <a:r>
              <a:rPr lang="en-US" sz="1200" kern="1200" dirty="0" smtClean="0">
                <a:solidFill>
                  <a:schemeClr val="tx1"/>
                </a:solidFill>
                <a:effectLst/>
                <a:latin typeface="+mn-lt"/>
                <a:ea typeface="+mn-ea"/>
                <a:cs typeface="+mn-cs"/>
              </a:rPr>
              <a:t>The study looked at the DDT levels of women who had breast cancer.  Then researchers compared those levels to the amount of DDT in the blood of a similar cross section of adult women who did not have breast cancer. The study found that there was no link between the amount of DDT in and the incidence of breast cancer in the adult women who were studied. So scientists declared that DDT does </a:t>
            </a:r>
            <a:r>
              <a:rPr lang="en-US" sz="1200" i="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raise the risk of breast cancer. </a:t>
            </a:r>
          </a:p>
          <a:p>
            <a:r>
              <a:rPr lang="en-US" sz="1200" kern="1200" dirty="0" smtClean="0">
                <a:solidFill>
                  <a:schemeClr val="tx1"/>
                </a:solidFill>
                <a:effectLst/>
                <a:latin typeface="+mn-lt"/>
                <a:ea typeface="+mn-ea"/>
                <a:cs typeface="+mn-cs"/>
              </a:rPr>
              <a:t>Fourteen years later, in 2007, a study was published that also compared DDT in women who had breast cancer and women who did not. But this time researchers used stored blood to measure how much DDT women had in them when they were girls going through the breast development of adolescence. This study showed that women who are exposed to higher levels of DDT before their breasts are fully developed are five times more likely to develop breast cancer: Put in an other way, the timing of the dose mattered much more than the dose itself. </a:t>
            </a:r>
          </a:p>
          <a:p>
            <a:r>
              <a:rPr lang="en-US" sz="1200" kern="1200" dirty="0" smtClean="0">
                <a:solidFill>
                  <a:schemeClr val="tx1"/>
                </a:solidFill>
                <a:effectLst/>
                <a:latin typeface="+mn-lt"/>
                <a:ea typeface="+mn-ea"/>
                <a:cs typeface="+mn-cs"/>
              </a:rPr>
              <a:t>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38</a:t>
            </a:fld>
            <a:endParaRPr lang="en-US" dirty="0"/>
          </a:p>
        </p:txBody>
      </p:sp>
    </p:spTree>
    <p:extLst>
      <p:ext uri="{BB962C8B-B14F-4D97-AF65-F5344CB8AC3E}">
        <p14:creationId xmlns:p14="http://schemas.microsoft.com/office/powerpoint/2010/main" val="1645229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Actual advertisement</a:t>
            </a:r>
            <a:r>
              <a:rPr lang="en-US" baseline="0" dirty="0" smtClean="0"/>
              <a:t> </a:t>
            </a:r>
            <a:r>
              <a:rPr lang="en-US" dirty="0" smtClean="0"/>
              <a:t> for DDT</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39</a:t>
            </a:fld>
            <a:endParaRPr lang="en-US" dirty="0"/>
          </a:p>
        </p:txBody>
      </p:sp>
    </p:spTree>
    <p:extLst>
      <p:ext uri="{BB962C8B-B14F-4D97-AF65-F5344CB8AC3E}">
        <p14:creationId xmlns:p14="http://schemas.microsoft.com/office/powerpoint/2010/main" val="6259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Arial" charset="0"/>
                <a:ea typeface="ＭＳ Ｐゴシック" charset="0"/>
                <a:cs typeface="ＭＳ Ｐゴシック" charset="0"/>
              </a:defRPr>
            </a:lvl1pPr>
            <a:lvl2pPr marL="742950" indent="-285750">
              <a:defRPr sz="2400" u="sng">
                <a:solidFill>
                  <a:schemeClr val="tx1"/>
                </a:solidFill>
                <a:latin typeface="Arial" charset="0"/>
                <a:ea typeface="ＭＳ Ｐゴシック" charset="0"/>
              </a:defRPr>
            </a:lvl2pPr>
            <a:lvl3pPr marL="1143000" indent="-228600">
              <a:defRPr sz="2400" u="sng">
                <a:solidFill>
                  <a:schemeClr val="tx1"/>
                </a:solidFill>
                <a:latin typeface="Arial" charset="0"/>
                <a:ea typeface="ＭＳ Ｐゴシック" charset="0"/>
              </a:defRPr>
            </a:lvl3pPr>
            <a:lvl4pPr marL="1600200" indent="-228600">
              <a:defRPr sz="2400" u="sng">
                <a:solidFill>
                  <a:schemeClr val="tx1"/>
                </a:solidFill>
                <a:latin typeface="Arial" charset="0"/>
                <a:ea typeface="ＭＳ Ｐゴシック" charset="0"/>
              </a:defRPr>
            </a:lvl4pPr>
            <a:lvl5pPr marL="2057400" indent="-22860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fld id="{EC299C80-9447-C54F-9DF1-7674C8716AF5}" type="slidenum">
              <a:rPr lang="en-US" sz="1200" u="none"/>
              <a:pPr/>
              <a:t>40</a:t>
            </a:fld>
            <a:endParaRPr lang="en-US" sz="1200" u="none" dirty="0"/>
          </a:p>
        </p:txBody>
      </p:sp>
      <p:sp>
        <p:nvSpPr>
          <p:cNvPr id="32770" name="Rectangle 2"/>
          <p:cNvSpPr>
            <a:spLocks noGrp="1" noRot="1" noChangeAspect="1" noChangeArrowheads="1"/>
          </p:cNvSpPr>
          <p:nvPr>
            <p:ph type="sldImg"/>
          </p:nvPr>
        </p:nvSpPr>
        <p:spPr>
          <a:xfrm>
            <a:off x="1141413" y="684213"/>
            <a:ext cx="4576762" cy="3432175"/>
          </a:xfrm>
          <a:solidFill>
            <a:srgbClr val="FFFFFF"/>
          </a:solidFill>
          <a:ln/>
        </p:spPr>
      </p:sp>
      <p:sp>
        <p:nvSpPr>
          <p:cNvPr id="32771"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0"/>
                <a:cs typeface="ＭＳ Ｐゴシック" charset="0"/>
              </a:rPr>
              <a:t>Script:</a:t>
            </a:r>
            <a:r>
              <a:rPr lang="en-US" baseline="0" dirty="0" smtClean="0">
                <a:ea typeface="ＭＳ Ｐゴシック" charset="0"/>
                <a:cs typeface="ＭＳ Ｐゴシック" charset="0"/>
              </a:rPr>
              <a:t> Now we understand that than man in the red hat had it wrong. That sometimes timing matters more than dose.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982390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Script</a:t>
            </a:r>
          </a:p>
          <a:p>
            <a:endParaRPr lang="en-US" baseline="0" dirty="0" smtClean="0"/>
          </a:p>
          <a:p>
            <a:r>
              <a:rPr lang="en-US" baseline="0" dirty="0" smtClean="0"/>
              <a:t>Only 10% of women have the breast cancer gene like Angelina Jolie. </a:t>
            </a:r>
          </a:p>
          <a:p>
            <a:endParaRPr lang="en-US" baseline="0" dirty="0" smtClean="0"/>
          </a:p>
          <a:p>
            <a:r>
              <a:rPr lang="en-US" baseline="0" dirty="0" smtClean="0"/>
              <a:t>About 25% of women who get breast cancer have a family history of it even though they don’t have the gene, (this could because a family shares a chemical or radiation exposure)  and 65% of women who get breast cancer don’t have any genetic or family history.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4</a:t>
            </a:fld>
            <a:endParaRPr lang="en-US" dirty="0"/>
          </a:p>
        </p:txBody>
      </p:sp>
    </p:spTree>
    <p:extLst>
      <p:ext uri="{BB962C8B-B14F-4D97-AF65-F5344CB8AC3E}">
        <p14:creationId xmlns:p14="http://schemas.microsoft.com/office/powerpoint/2010/main" val="3478723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a:buFont typeface="Arial" pitchFamily="34" charset="0"/>
              <a:buNone/>
            </a:pPr>
            <a:r>
              <a:rPr lang="en-US" dirty="0" smtClean="0"/>
              <a:t>For 3 hour class:  Get reporter</a:t>
            </a:r>
            <a:r>
              <a:rPr lang="en-US" baseline="0" dirty="0" smtClean="0"/>
              <a:t> to </a:t>
            </a:r>
            <a:r>
              <a:rPr lang="en-US" sz="2400" baseline="0" dirty="0" smtClean="0">
                <a:solidFill>
                  <a:schemeClr val="tx1"/>
                </a:solidFill>
              </a:rPr>
              <a:t>s</a:t>
            </a:r>
            <a:r>
              <a:rPr lang="en-US" sz="2400" dirty="0" smtClean="0">
                <a:solidFill>
                  <a:schemeClr val="tx1"/>
                </a:solidFill>
              </a:rPr>
              <a:t>ummarize your factsheet for the group</a:t>
            </a:r>
            <a:r>
              <a:rPr lang="en-US" sz="2400" baseline="0" dirty="0" smtClean="0">
                <a:solidFill>
                  <a:schemeClr val="tx1"/>
                </a:solidFill>
              </a:rPr>
              <a:t> and a</a:t>
            </a:r>
            <a:r>
              <a:rPr lang="en-US" sz="2400" dirty="0" smtClean="0">
                <a:solidFill>
                  <a:schemeClr val="tx1"/>
                </a:solidFill>
              </a:rPr>
              <a:t>nswer the questions at the end of your factsheet</a:t>
            </a:r>
          </a:p>
          <a:p>
            <a:endParaRPr lang="en-US" dirty="0" smtClean="0"/>
          </a:p>
          <a:p>
            <a:r>
              <a:rPr lang="en-US" baseline="0" dirty="0" smtClean="0"/>
              <a:t>Script: </a:t>
            </a:r>
          </a:p>
          <a:p>
            <a:endParaRPr lang="en-US" baseline="0" dirty="0" smtClean="0"/>
          </a:p>
          <a:p>
            <a:r>
              <a:rPr lang="en-US" baseline="0" dirty="0" smtClean="0"/>
              <a:t>And from this fact sheet we learn that everybody, even babies still developing in their mothers, are being exposed to toxic chemicals. </a:t>
            </a:r>
          </a:p>
          <a:p>
            <a:endParaRPr lang="en-US" baseline="0" dirty="0" smtClean="0"/>
          </a:p>
          <a:p>
            <a:r>
              <a:rPr lang="en-US" baseline="0" dirty="0" smtClean="0"/>
              <a:t>For 1.5 hour class, tell the story on fact sheet 9, reprinted below</a:t>
            </a:r>
          </a:p>
          <a:p>
            <a:r>
              <a:rPr lang="en-US" sz="1200" kern="1200" dirty="0" smtClean="0">
                <a:solidFill>
                  <a:schemeClr val="tx1"/>
                </a:solidFill>
                <a:effectLst/>
                <a:latin typeface="+mn-lt"/>
                <a:ea typeface="+mn-ea"/>
                <a:cs typeface="+mn-cs"/>
              </a:rPr>
              <a:t>At the end of the 1990s, the federal Centers for Disease Control and Prevention (CDC) started measuring chemicals in people. The CDC’s National Biomonitoring Program specializes in “the direct assessment of people's exposure to chemicals by measuring the chemicals or their breakdown products (metabolites) in blood or urine.”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Every few years, the CDC issues an updated report on the biomonitoring of environmental chemicals in a representative cross sample of the American people. Environmental organizations have supplemented the work of the CDC by doing their own biomonitoring testing: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Here’s some of what they’ve found: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Everyone’s contaminated with industrial chemicals.  Chemicals in our food, air, water and the products we use every day add to the exposure that some people get from their workplace. Hundreds of substances have been identified in people’s blood and urine. Babies are being born pre-contaminated,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Environmental Working Group has tested the cord blood of newborn babies and found lead. Mercury, PFCs like Teflon, PBDE and other flame retardant chemicals, PCBs, dioxin, BPA and perchlorate from rocket fuel. </a:t>
            </a:r>
          </a:p>
          <a:p>
            <a:r>
              <a:rPr lang="en-US" dirty="0" smtClean="0">
                <a:effectLst/>
              </a:rPr>
              <a:t/>
            </a:r>
            <a:br>
              <a:rPr lang="en-US" dirty="0" smtClean="0">
                <a:effectLst/>
              </a:rPr>
            </a:br>
            <a:r>
              <a:rPr lang="en-US" sz="1200" kern="1200" dirty="0" smtClean="0">
                <a:solidFill>
                  <a:schemeClr val="tx1"/>
                </a:solidFill>
                <a:effectLst/>
                <a:latin typeface="+mn-lt"/>
                <a:ea typeface="+mn-ea"/>
                <a:cs typeface="+mn-cs"/>
              </a:rPr>
              <a:t>The chemical industry says that the presence of tiny amounts of toxic chemicals in our bodies doesn’t mean we’re being harmed. But tiny amounts of some chemicals can have enormous impacts.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BPA is a good example of this type of chemical. BPA is short for Bisphenol A, a component of epoxy resins and polycarbonate plastics. The CDC has found BPA in more than 90% of Americans and EWG found it in 9 out of 10 of the cord blood samples of newborn babies.  Hundreds of animal studies and some human evidence have lead the U.S. National Toxicology Program (NTP) to issue the warning that BPA may pose risks to human reproduction.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Bisphenol A creates this risk by fooling our bodies into thinking that it is one of the hormones we need to grow and develop. Understanding how tiny amounts of hormones work is essential to understanding why extremely small amounts of chemicals that act like hormones can be a problem.</a:t>
            </a:r>
          </a:p>
          <a:p>
            <a:r>
              <a:rPr lang="en-US" sz="1200" kern="1200" dirty="0" smtClean="0">
                <a:solidFill>
                  <a:schemeClr val="tx1"/>
                </a:solidFill>
                <a:effectLst/>
                <a:latin typeface="+mn-lt"/>
                <a:ea typeface="+mn-ea"/>
                <a:cs typeface="+mn-cs"/>
              </a:rPr>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41</a:t>
            </a:fld>
            <a:endParaRPr lang="en-US" dirty="0"/>
          </a:p>
        </p:txBody>
      </p:sp>
    </p:spTree>
    <p:extLst>
      <p:ext uri="{BB962C8B-B14F-4D97-AF65-F5344CB8AC3E}">
        <p14:creationId xmlns:p14="http://schemas.microsoft.com/office/powerpoint/2010/main" val="1513589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Studies</a:t>
            </a:r>
            <a:r>
              <a:rPr lang="en-US" baseline="0" dirty="0" smtClean="0"/>
              <a:t> have shown that babies are born with up to 300 industrial chemicals in their blood.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42</a:t>
            </a:fld>
            <a:endParaRPr lang="en-US" dirty="0"/>
          </a:p>
        </p:txBody>
      </p:sp>
    </p:spTree>
    <p:extLst>
      <p:ext uri="{BB962C8B-B14F-4D97-AF65-F5344CB8AC3E}">
        <p14:creationId xmlns:p14="http://schemas.microsoft.com/office/powerpoint/2010/main" val="1908199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endParaRPr lang="en-US" dirty="0" smtClean="0"/>
          </a:p>
        </p:txBody>
      </p:sp>
      <p:sp>
        <p:nvSpPr>
          <p:cNvPr id="31748" name="Slide Number Placeholder 3"/>
          <p:cNvSpPr>
            <a:spLocks noGrp="1"/>
          </p:cNvSpPr>
          <p:nvPr>
            <p:ph type="sldNum" sz="quarter" idx="5"/>
          </p:nvPr>
        </p:nvSpPr>
        <p:spPr bwMode="auto">
          <a:noFill/>
          <a:ln>
            <a:miter lim="800000"/>
            <a:headEnd/>
            <a:tailEnd/>
          </a:ln>
        </p:spPr>
        <p:txBody>
          <a:bodyPr/>
          <a:lstStyle/>
          <a:p>
            <a:fld id="{896D62D0-45AA-4F22-845B-80FECAE41EBA}" type="slidenum">
              <a:rPr lang="en-US"/>
              <a:pPr/>
              <a:t>43</a:t>
            </a:fld>
            <a:endParaRPr lang="en-US"/>
          </a:p>
        </p:txBody>
      </p:sp>
    </p:spTree>
    <p:extLst>
      <p:ext uri="{BB962C8B-B14F-4D97-AF65-F5344CB8AC3E}">
        <p14:creationId xmlns:p14="http://schemas.microsoft.com/office/powerpoint/2010/main" val="158067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7620917-58F4-DD47-8B3C-8F66E42EABE1}" type="slidenum">
              <a:rPr lang="en-US">
                <a:latin typeface="Calibri" charset="0"/>
              </a:rPr>
              <a:pPr eaLnBrk="1" hangingPunct="1"/>
              <a:t>44</a:t>
            </a:fld>
            <a:endParaRPr lang="en-US">
              <a:latin typeface="Calibri"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Starting with the formation of eggs and sperm and the meeting of the two in conception, growth and development are regulated by tiny amounts of our bodies’ natural chemicals called hormones. We manufacture these chemical messengers, which enter our bloodstream and travel throughout our systems, managing our metabolism and controlling the function of our organs. Hormones produce a wide variety of regulatory signals to speed up our heart rate or release an egg from the ovary at part per billion levels in the blood. That’s why we have to be concerned about tiny exposures to industrial chemicals that act like hormones when they get into our bodies. </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The top of this slide shows how the amount of BPA – a chemical that acts like</a:t>
            </a:r>
            <a:r>
              <a:rPr lang="en-US" sz="1200" kern="1200" baseline="0" dirty="0" smtClean="0">
                <a:solidFill>
                  <a:schemeClr val="tx1"/>
                </a:solidFill>
                <a:effectLst/>
                <a:latin typeface="+mn-lt"/>
                <a:ea typeface="+mn-ea"/>
                <a:cs typeface="+mn-cs"/>
              </a:rPr>
              <a:t> estrogen – is about the same as the amount of estrogen that makes a woman fertile. These are tiny amounts – two trillionths of a gram in a 143 pound woman – but these tiny amounts are what is needed to make a woman fertile or to interfere with a woman or a </a:t>
            </a:r>
            <a:r>
              <a:rPr lang="en-US" sz="1200" kern="1200" baseline="0" dirty="0" err="1" smtClean="0">
                <a:solidFill>
                  <a:schemeClr val="tx1"/>
                </a:solidFill>
                <a:effectLst/>
                <a:latin typeface="+mn-lt"/>
                <a:ea typeface="+mn-ea"/>
                <a:cs typeface="+mn-cs"/>
              </a:rPr>
              <a:t>man;s</a:t>
            </a:r>
            <a:r>
              <a:rPr lang="en-US" sz="1200" kern="1200" baseline="0" dirty="0" smtClean="0">
                <a:solidFill>
                  <a:schemeClr val="tx1"/>
                </a:solidFill>
                <a:effectLst/>
                <a:latin typeface="+mn-lt"/>
                <a:ea typeface="+mn-ea"/>
                <a:cs typeface="+mn-cs"/>
              </a:rPr>
              <a:t> normal hormone levels. </a:t>
            </a:r>
            <a:endParaRPr lang="en-US" sz="1200" kern="1200" dirty="0" smtClean="0">
              <a:solidFill>
                <a:schemeClr val="tx1"/>
              </a:solidFill>
              <a:effectLst/>
              <a:latin typeface="+mn-lt"/>
              <a:ea typeface="+mn-ea"/>
              <a:cs typeface="+mn-cs"/>
            </a:endParaRPr>
          </a:p>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4161449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Script: No matter</a:t>
            </a:r>
            <a:r>
              <a:rPr lang="en-US" baseline="0" dirty="0" smtClean="0"/>
              <a:t> how it gets into us b</a:t>
            </a:r>
            <a:r>
              <a:rPr lang="en-US" dirty="0" smtClean="0"/>
              <a:t>iomonitoring</a:t>
            </a:r>
            <a:r>
              <a:rPr lang="en-US" baseline="0" dirty="0" smtClean="0"/>
              <a:t> shows us what those levels are: And biomonitoring has also brought us good news: Law that removed lead from paint and gasoline has taken the lead out of American children. This chart shows how those changes drastically reduced the number of children with elevated blood lead levels from nearly 9 out of 10 children to just over 1 out of ten children. </a:t>
            </a:r>
            <a:endParaRPr lang="en-US" dirty="0" smtClean="0"/>
          </a:p>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45</a:t>
            </a:fld>
            <a:endParaRPr lang="en-US" dirty="0"/>
          </a:p>
        </p:txBody>
      </p:sp>
    </p:spTree>
    <p:extLst>
      <p:ext uri="{BB962C8B-B14F-4D97-AF65-F5344CB8AC3E}">
        <p14:creationId xmlns:p14="http://schemas.microsoft.com/office/powerpoint/2010/main" val="1258516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Arial" charset="0"/>
                <a:ea typeface="ＭＳ Ｐゴシック" charset="0"/>
                <a:cs typeface="ＭＳ Ｐゴシック" charset="0"/>
              </a:defRPr>
            </a:lvl1pPr>
            <a:lvl2pPr marL="742950" indent="-285750">
              <a:defRPr sz="2400" u="sng">
                <a:solidFill>
                  <a:schemeClr val="tx1"/>
                </a:solidFill>
                <a:latin typeface="Arial" charset="0"/>
                <a:ea typeface="ＭＳ Ｐゴシック" charset="0"/>
              </a:defRPr>
            </a:lvl2pPr>
            <a:lvl3pPr marL="1143000" indent="-228600">
              <a:defRPr sz="2400" u="sng">
                <a:solidFill>
                  <a:schemeClr val="tx1"/>
                </a:solidFill>
                <a:latin typeface="Arial" charset="0"/>
                <a:ea typeface="ＭＳ Ｐゴシック" charset="0"/>
              </a:defRPr>
            </a:lvl3pPr>
            <a:lvl4pPr marL="1600200" indent="-228600">
              <a:defRPr sz="2400" u="sng">
                <a:solidFill>
                  <a:schemeClr val="tx1"/>
                </a:solidFill>
                <a:latin typeface="Arial" charset="0"/>
                <a:ea typeface="ＭＳ Ｐゴシック" charset="0"/>
              </a:defRPr>
            </a:lvl4pPr>
            <a:lvl5pPr marL="2057400" indent="-22860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fld id="{EC299C80-9447-C54F-9DF1-7674C8716AF5}" type="slidenum">
              <a:rPr lang="en-US" sz="1200" u="none"/>
              <a:pPr/>
              <a:t>46</a:t>
            </a:fld>
            <a:endParaRPr lang="en-US" sz="1200" u="none" dirty="0"/>
          </a:p>
        </p:txBody>
      </p:sp>
      <p:sp>
        <p:nvSpPr>
          <p:cNvPr id="32770" name="Rectangle 2"/>
          <p:cNvSpPr>
            <a:spLocks noGrp="1" noRot="1" noChangeAspect="1" noChangeArrowheads="1"/>
          </p:cNvSpPr>
          <p:nvPr>
            <p:ph type="sldImg"/>
          </p:nvPr>
        </p:nvSpPr>
        <p:spPr>
          <a:xfrm>
            <a:off x="1141413" y="684213"/>
            <a:ext cx="4576762" cy="3432175"/>
          </a:xfrm>
          <a:solidFill>
            <a:srgbClr val="FFFFFF"/>
          </a:solidFill>
          <a:ln/>
        </p:spPr>
      </p:sp>
      <p:sp>
        <p:nvSpPr>
          <p:cNvPr id="32771"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0"/>
                <a:cs typeface="ＭＳ Ｐゴシック" charset="0"/>
              </a:rPr>
              <a:t>Script:</a:t>
            </a:r>
            <a:r>
              <a:rPr lang="en-US" baseline="0" dirty="0" smtClean="0">
                <a:ea typeface="ＭＳ Ｐゴシック" charset="0"/>
                <a:cs typeface="ＭＳ Ｐゴシック" charset="0"/>
              </a:rPr>
              <a:t> Now we understand that than man in the red hat had it wrong. Sometimes small amounts matter a lot if those chemicals act like hormones.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426073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Arial" charset="0"/>
                <a:ea typeface="ＭＳ Ｐゴシック" charset="0"/>
                <a:cs typeface="ＭＳ Ｐゴシック" charset="0"/>
              </a:defRPr>
            </a:lvl1pPr>
            <a:lvl2pPr marL="742950" indent="-285750">
              <a:defRPr sz="2400" u="sng">
                <a:solidFill>
                  <a:schemeClr val="tx1"/>
                </a:solidFill>
                <a:latin typeface="Arial" charset="0"/>
                <a:ea typeface="ＭＳ Ｐゴシック" charset="0"/>
              </a:defRPr>
            </a:lvl2pPr>
            <a:lvl3pPr marL="1143000" indent="-228600">
              <a:defRPr sz="2400" u="sng">
                <a:solidFill>
                  <a:schemeClr val="tx1"/>
                </a:solidFill>
                <a:latin typeface="Arial" charset="0"/>
                <a:ea typeface="ＭＳ Ｐゴシック" charset="0"/>
              </a:defRPr>
            </a:lvl3pPr>
            <a:lvl4pPr marL="1600200" indent="-228600">
              <a:defRPr sz="2400" u="sng">
                <a:solidFill>
                  <a:schemeClr val="tx1"/>
                </a:solidFill>
                <a:latin typeface="Arial" charset="0"/>
                <a:ea typeface="ＭＳ Ｐゴシック" charset="0"/>
              </a:defRPr>
            </a:lvl4pPr>
            <a:lvl5pPr marL="2057400" indent="-22860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fld id="{EC299C80-9447-C54F-9DF1-7674C8716AF5}" type="slidenum">
              <a:rPr lang="en-US" sz="1200" u="none"/>
              <a:pPr/>
              <a:t>47</a:t>
            </a:fld>
            <a:endParaRPr lang="en-US" sz="1200" u="none" dirty="0"/>
          </a:p>
        </p:txBody>
      </p:sp>
      <p:sp>
        <p:nvSpPr>
          <p:cNvPr id="32770" name="Rectangle 2"/>
          <p:cNvSpPr>
            <a:spLocks noGrp="1" noRot="1" noChangeAspect="1" noChangeArrowheads="1"/>
          </p:cNvSpPr>
          <p:nvPr>
            <p:ph type="sldImg"/>
          </p:nvPr>
        </p:nvSpPr>
        <p:spPr>
          <a:xfrm>
            <a:off x="1141413" y="684213"/>
            <a:ext cx="4576762" cy="3432175"/>
          </a:xfrm>
          <a:solidFill>
            <a:srgbClr val="FFFFFF"/>
          </a:solidFill>
          <a:ln/>
        </p:spPr>
      </p:sp>
      <p:sp>
        <p:nvSpPr>
          <p:cNvPr id="32771"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Script:</a:t>
            </a:r>
            <a:r>
              <a:rPr lang="en-US" baseline="0" dirty="0" smtClean="0">
                <a:ea typeface="ＭＳ Ｐゴシック" charset="0"/>
                <a:cs typeface="ＭＳ Ｐゴシック" charset="0"/>
              </a:rPr>
              <a:t> And if </a:t>
            </a:r>
            <a:r>
              <a:rPr lang="en-US" baseline="0" dirty="0" err="1" smtClean="0">
                <a:ea typeface="ＭＳ Ｐゴシック" charset="0"/>
                <a:cs typeface="ＭＳ Ｐゴシック" charset="0"/>
              </a:rPr>
              <a:t>Paraselsus</a:t>
            </a:r>
            <a:r>
              <a:rPr lang="en-US" baseline="0" dirty="0" smtClean="0">
                <a:ea typeface="ＭＳ Ｐゴシック" charset="0"/>
                <a:cs typeface="ＭＳ Ｐゴシック" charset="0"/>
              </a:rPr>
              <a:t> was alive today he’d be saying: (read slide)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924969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a:buFont typeface="Arial" pitchFamily="34" charset="0"/>
              <a:buNone/>
            </a:pPr>
            <a:r>
              <a:rPr lang="en-US" dirty="0" smtClean="0"/>
              <a:t>For 3 hour class:  Get reporter</a:t>
            </a:r>
            <a:r>
              <a:rPr lang="en-US" baseline="0" dirty="0" smtClean="0"/>
              <a:t> to </a:t>
            </a:r>
            <a:r>
              <a:rPr lang="en-US" sz="2400" baseline="0" dirty="0" smtClean="0">
                <a:solidFill>
                  <a:schemeClr val="tx1"/>
                </a:solidFill>
              </a:rPr>
              <a:t>s</a:t>
            </a:r>
            <a:r>
              <a:rPr lang="en-US" sz="2400" dirty="0" smtClean="0">
                <a:solidFill>
                  <a:schemeClr val="tx1"/>
                </a:solidFill>
              </a:rPr>
              <a:t>ummarize your factsheet for the group</a:t>
            </a:r>
            <a:r>
              <a:rPr lang="en-US" sz="2400" baseline="0" dirty="0" smtClean="0">
                <a:solidFill>
                  <a:schemeClr val="tx1"/>
                </a:solidFill>
              </a:rPr>
              <a:t> and a</a:t>
            </a:r>
            <a:r>
              <a:rPr lang="en-US" sz="2400" dirty="0" smtClean="0">
                <a:solidFill>
                  <a:schemeClr val="tx1"/>
                </a:solidFill>
              </a:rPr>
              <a:t>nswer the questions at the end of your factsheet</a:t>
            </a:r>
          </a:p>
          <a:p>
            <a:endParaRPr lang="en-US" dirty="0" smtClean="0"/>
          </a:p>
          <a:p>
            <a:r>
              <a:rPr lang="en-US" dirty="0" smtClean="0"/>
              <a:t>three hour class script: </a:t>
            </a:r>
            <a:r>
              <a:rPr lang="en-US" baseline="0" dirty="0" smtClean="0"/>
              <a:t> And from this story we learn that our </a:t>
            </a:r>
            <a:r>
              <a:rPr lang="en-US" dirty="0" smtClean="0"/>
              <a:t>Occupational</a:t>
            </a:r>
            <a:r>
              <a:rPr lang="en-US" baseline="0" dirty="0" smtClean="0"/>
              <a:t> Safety and Health Act are old so out of date they are not as effective as they need to be. </a:t>
            </a:r>
          </a:p>
          <a:p>
            <a:endParaRPr lang="en-US" baseline="0" dirty="0" smtClean="0"/>
          </a:p>
          <a:p>
            <a:r>
              <a:rPr lang="en-US" baseline="0" dirty="0" smtClean="0"/>
              <a:t>For 1.5 hour class: summarize the #10 fact sheet reprinted here: </a:t>
            </a:r>
          </a:p>
          <a:p>
            <a:endParaRPr lang="en-US" baseline="0" dirty="0" smtClean="0"/>
          </a:p>
          <a:p>
            <a:r>
              <a:rPr lang="en-US" sz="1200" b="1" kern="1200" dirty="0" smtClean="0">
                <a:solidFill>
                  <a:schemeClr val="tx1"/>
                </a:solidFill>
                <a:effectLst/>
                <a:latin typeface="+mn-lt"/>
                <a:ea typeface="+mn-ea"/>
                <a:cs typeface="+mn-cs"/>
              </a:rPr>
              <a:t>Factsheet 10: How Are Our Occupational Safety and Health Laws Kept From Keeping Up With the Science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Excerpts from Remarks by Dr. David Michaels , Assistant Secretary of Labor for Occupational Safety and Health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Public Citizen 40</a:t>
            </a:r>
            <a:r>
              <a:rPr lang="en-US" sz="1200" i="1" kern="1200" baseline="30000" dirty="0" smtClean="0">
                <a:solidFill>
                  <a:schemeClr val="tx1"/>
                </a:solidFill>
                <a:effectLst/>
                <a:latin typeface="+mn-lt"/>
                <a:ea typeface="+mn-ea"/>
                <a:cs typeface="+mn-cs"/>
              </a:rPr>
              <a:t>th</a:t>
            </a:r>
            <a:r>
              <a:rPr lang="en-US" sz="1200" i="1" kern="1200" dirty="0" smtClean="0">
                <a:solidFill>
                  <a:schemeClr val="tx1"/>
                </a:solidFill>
                <a:effectLst/>
                <a:latin typeface="+mn-lt"/>
                <a:ea typeface="+mn-ea"/>
                <a:cs typeface="+mn-cs"/>
              </a:rPr>
              <a:t> Anniversary Speakers Series, January 18, 2011</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Four decades after the signing of the Act, OSHA is making a difference in the lives of millions of workers.  Worker deaths in America are down — from perhaps 14,000 in 1970 to 4,400 in 2009 — in a workforce that has doubled in size.   Injuries and illnesses are down — from 10.9 incidents per 100 workers in 1972 to less than 4 per 100 in 2009.  </a:t>
            </a:r>
          </a:p>
          <a:p>
            <a:r>
              <a:rPr lang="en-US" sz="1200" kern="1200" dirty="0" smtClean="0">
                <a:solidFill>
                  <a:schemeClr val="tx1"/>
                </a:solidFill>
                <a:effectLst/>
                <a:latin typeface="+mn-lt"/>
                <a:ea typeface="+mn-ea"/>
                <a:cs typeface="+mn-cs"/>
              </a:rPr>
              <a:t>Some of this decline was due to the shift of our economy from manufacturing to service industries. But, clearly, much of our progress is due to tougher government standards and greater awareness of workplace safety practices brought about by OSHA. </a:t>
            </a:r>
          </a:p>
          <a:p>
            <a:r>
              <a:rPr lang="en-US" sz="1200" kern="1200" dirty="0" smtClean="0">
                <a:solidFill>
                  <a:schemeClr val="tx1"/>
                </a:solidFill>
                <a:effectLst/>
                <a:latin typeface="+mn-lt"/>
                <a:ea typeface="+mn-ea"/>
                <a:cs typeface="+mn-cs"/>
              </a:rPr>
              <a:t>Since we began, worker exposure to asbestos, lead and benzene have been dramatically reduced, and in the last decade new standards have helped shield healthcare workers from </a:t>
            </a:r>
            <a:r>
              <a:rPr lang="en-US" sz="1200" kern="1200" dirty="0" err="1" smtClean="0">
                <a:solidFill>
                  <a:schemeClr val="tx1"/>
                </a:solidFill>
                <a:effectLst/>
                <a:latin typeface="+mn-lt"/>
                <a:ea typeface="+mn-ea"/>
                <a:cs typeface="+mn-cs"/>
              </a:rPr>
              <a:t>needlestick</a:t>
            </a:r>
            <a:r>
              <a:rPr lang="en-US" sz="1200" kern="1200" dirty="0" smtClean="0">
                <a:solidFill>
                  <a:schemeClr val="tx1"/>
                </a:solidFill>
                <a:effectLst/>
                <a:latin typeface="+mn-lt"/>
                <a:ea typeface="+mn-ea"/>
                <a:cs typeface="+mn-cs"/>
              </a:rPr>
              <a:t> hazards and </a:t>
            </a:r>
            <a:r>
              <a:rPr lang="en-US" sz="1200" kern="1200" dirty="0" err="1" smtClean="0">
                <a:solidFill>
                  <a:schemeClr val="tx1"/>
                </a:solidFill>
                <a:effectLst/>
                <a:latin typeface="+mn-lt"/>
                <a:ea typeface="+mn-ea"/>
                <a:cs typeface="+mn-cs"/>
              </a:rPr>
              <a:t>bloodborne</a:t>
            </a:r>
            <a:r>
              <a:rPr lang="en-US" sz="1200" kern="1200" dirty="0" smtClean="0">
                <a:solidFill>
                  <a:schemeClr val="tx1"/>
                </a:solidFill>
                <a:effectLst/>
                <a:latin typeface="+mn-lt"/>
                <a:ea typeface="+mn-ea"/>
                <a:cs typeface="+mn-cs"/>
              </a:rPr>
              <a:t> pathogens.   The clear impact of OSHA can be seen on a daily basis. </a:t>
            </a:r>
          </a:p>
          <a:p>
            <a:r>
              <a:rPr lang="en-US" sz="1200" kern="1200" dirty="0" smtClean="0">
                <a:solidFill>
                  <a:schemeClr val="tx1"/>
                </a:solidFill>
                <a:effectLst/>
                <a:latin typeface="+mn-lt"/>
                <a:ea typeface="+mn-ea"/>
                <a:cs typeface="+mn-cs"/>
              </a:rPr>
              <a:t>Still: While worker deaths, injuries and illnesses are far lower today than 40 years ago; they're not low enough.   This country's conscience was rocked recently with the death of 11 workers on the Deepwater Horizon oil platform.  Yet 12 workers are killed on the job every single day in this country. If a Deepwater Horizon or a Sago-like disaster was reported in the news every day, there would be a public outcry. But because these 4,400 deaths a year usually happen one at a time, in towns large and small all across the country, they rarely make headlines. Even less noted are the 4 million more who suffer a serious job-related injury, and tens of thousands more suffer from serious job-related illnesses.   What's most important, most of these deaths and injuries are preventable - preventable by basic safety precautions such as providing a safety harness and line to prevent workers from falling off a roof, shoring up a trench to make sure it doesn't collapse, or guarding a machine so a worker doesn't get his hand cut off.   </a:t>
            </a:r>
          </a:p>
          <a:p>
            <a:r>
              <a:rPr lang="en-US" sz="1200" kern="1200" dirty="0" smtClean="0">
                <a:solidFill>
                  <a:schemeClr val="tx1"/>
                </a:solidFill>
                <a:effectLst/>
                <a:latin typeface="+mn-lt"/>
                <a:ea typeface="+mn-ea"/>
                <a:cs typeface="+mn-cs"/>
              </a:rPr>
              <a:t>Federal OSHA has only around 1,200 inspectors to cover 29 states. OSHA funded state plans have around the same, so there are less than 2,500 inspectors to cover 7.5 million workplaces employing more than 130 million workers. The maximum fine for a serious violation is $7,000 — a small fraction of those imposed by other federal agencies. By comparison, the top penalty for violating the South Pacific Tuna Act is $350,000. </a:t>
            </a:r>
          </a:p>
          <a:p>
            <a:r>
              <a:rPr lang="en-US" sz="1200" kern="1200" dirty="0" smtClean="0">
                <a:solidFill>
                  <a:schemeClr val="tx1"/>
                </a:solidFill>
                <a:effectLst/>
                <a:latin typeface="+mn-lt"/>
                <a:ea typeface="+mn-ea"/>
                <a:cs typeface="+mn-cs"/>
              </a:rPr>
              <a:t>Similarly, the maximum criminal penalty for a worker death associated with a willful violation of an OSHA standard is a misdemeanor with up to six months in jail; yet harassing a wild burro on federal land is a felony with a sentence of up to a year.   In 2001 at a Delaware oil refinery, a tank of sulfuric acid exploded, killing a worker named Jeff Davis. His body literally dissolved in the acid. The OSHA penalty was only $175,000. Yet, in the same incident, the death of thousands of fish and crabs led to an EPA Clean Water Act citation of $10 million.   How can we tell Jeff Davis' wife and his five children that the penalty for killing fish and crabs is many times higher than the penalty for killing their husband and father?</a:t>
            </a:r>
          </a:p>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48</a:t>
            </a:fld>
            <a:endParaRPr lang="en-US" dirty="0"/>
          </a:p>
        </p:txBody>
      </p:sp>
    </p:spTree>
    <p:extLst>
      <p:ext uri="{BB962C8B-B14F-4D97-AF65-F5344CB8AC3E}">
        <p14:creationId xmlns:p14="http://schemas.microsoft.com/office/powerpoint/2010/main" val="34711324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Script:</a:t>
            </a:r>
          </a:p>
          <a:p>
            <a:r>
              <a:rPr lang="en-US" baseline="0" dirty="0" smtClean="0"/>
              <a:t>OSHA’s Permissible Exposure Limits (PELs) are one good example of how out of date our laws are: </a:t>
            </a:r>
          </a:p>
          <a:p>
            <a:r>
              <a:rPr lang="en-US" baseline="0" dirty="0" smtClean="0"/>
              <a:t> While 80,000 chemicals are on the market </a:t>
            </a:r>
          </a:p>
          <a:p>
            <a:r>
              <a:rPr lang="en-US" baseline="0" dirty="0" smtClean="0"/>
              <a:t>OSHA has only done 16 PELs that were all created in the 1970s using 1950s science. </a:t>
            </a:r>
          </a:p>
          <a:p>
            <a:r>
              <a:rPr lang="en-US" baseline="0" dirty="0" smtClean="0"/>
              <a:t>Science has improved and rulemaking has become much more complicated. </a:t>
            </a:r>
            <a:endParaRPr lang="en-US" dirty="0" smtClean="0"/>
          </a:p>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49</a:t>
            </a:fld>
            <a:endParaRPr lang="en-US" dirty="0"/>
          </a:p>
        </p:txBody>
      </p:sp>
    </p:spTree>
    <p:extLst>
      <p:ext uri="{BB962C8B-B14F-4D97-AF65-F5344CB8AC3E}">
        <p14:creationId xmlns:p14="http://schemas.microsoft.com/office/powerpoint/2010/main" val="18444261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Script:</a:t>
            </a:r>
          </a:p>
          <a:p>
            <a:r>
              <a:rPr lang="en-US" dirty="0" smtClean="0"/>
              <a:t>The penalties</a:t>
            </a:r>
            <a:r>
              <a:rPr lang="en-US" baseline="0" dirty="0" smtClean="0"/>
              <a:t> that OSHA assesses for violations of the law are too low.</a:t>
            </a:r>
          </a:p>
          <a:p>
            <a:endParaRPr lang="en-US" dirty="0"/>
          </a:p>
        </p:txBody>
      </p:sp>
      <p:sp>
        <p:nvSpPr>
          <p:cNvPr id="4" name="Slide Number Placeholder 3"/>
          <p:cNvSpPr>
            <a:spLocks noGrp="1"/>
          </p:cNvSpPr>
          <p:nvPr>
            <p:ph type="sldNum" sz="quarter" idx="10"/>
          </p:nvPr>
        </p:nvSpPr>
        <p:spPr/>
        <p:txBody>
          <a:bodyPr/>
          <a:lstStyle/>
          <a:p>
            <a:fld id="{63F5F5E3-1BDD-48CC-B50F-97B03BD9D47C}" type="slidenum">
              <a:rPr lang="en-US" smtClean="0"/>
              <a:pPr/>
              <a:t>50</a:t>
            </a:fld>
            <a:endParaRPr lang="en-US" dirty="0"/>
          </a:p>
        </p:txBody>
      </p:sp>
    </p:spTree>
    <p:extLst>
      <p:ext uri="{BB962C8B-B14F-4D97-AF65-F5344CB8AC3E}">
        <p14:creationId xmlns:p14="http://schemas.microsoft.com/office/powerpoint/2010/main" val="458899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65% -- Most breast cancers</a:t>
            </a:r>
            <a:r>
              <a:rPr lang="en-US" baseline="0" dirty="0" smtClean="0"/>
              <a:t> have environmental causes, which is why we’re here today. We can reduce exposure to environmental causes of breast cancer. </a:t>
            </a:r>
            <a:endParaRPr lang="en-US" dirty="0" smtClean="0"/>
          </a:p>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5</a:t>
            </a:fld>
            <a:endParaRPr lang="en-US" dirty="0"/>
          </a:p>
        </p:txBody>
      </p:sp>
    </p:spTree>
    <p:extLst>
      <p:ext uri="{BB962C8B-B14F-4D97-AF65-F5344CB8AC3E}">
        <p14:creationId xmlns:p14="http://schemas.microsoft.com/office/powerpoint/2010/main" val="34787231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Americans</a:t>
            </a:r>
            <a:r>
              <a:rPr lang="en-US" baseline="0" dirty="0" smtClean="0"/>
              <a:t> think that every part of government has the same power as the FDA, the Food and Drug Administration. We like the think that if a product is unsafe, like this drug that was being used to control early labor but was causing bone changes in babies., that the scientists and officials at some agency somewhere will identify the problem and take action. That </a:t>
            </a:r>
            <a:r>
              <a:rPr lang="en-US" i="1" baseline="0" dirty="0" smtClean="0"/>
              <a:t>should</a:t>
            </a:r>
            <a:r>
              <a:rPr lang="en-US" baseline="0" dirty="0" smtClean="0"/>
              <a:t> be true but sadly it </a:t>
            </a:r>
            <a:r>
              <a:rPr lang="en-US" i="1" baseline="0" dirty="0" smtClean="0"/>
              <a:t>is</a:t>
            </a:r>
            <a:r>
              <a:rPr lang="en-US" baseline="0" dirty="0" smtClean="0"/>
              <a:t> not true.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51</a:t>
            </a:fld>
            <a:endParaRPr lang="en-US" dirty="0"/>
          </a:p>
        </p:txBody>
      </p:sp>
    </p:spTree>
    <p:extLst>
      <p:ext uri="{BB962C8B-B14F-4D97-AF65-F5344CB8AC3E}">
        <p14:creationId xmlns:p14="http://schemas.microsoft.com/office/powerpoint/2010/main" val="29105163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a:buFont typeface="Arial" pitchFamily="34" charset="0"/>
              <a:buNone/>
            </a:pPr>
            <a:r>
              <a:rPr lang="en-US" dirty="0" smtClean="0"/>
              <a:t>For 3 hour class:  Get reporter</a:t>
            </a:r>
            <a:r>
              <a:rPr lang="en-US" baseline="0" dirty="0" smtClean="0"/>
              <a:t> to </a:t>
            </a:r>
            <a:r>
              <a:rPr lang="en-US" sz="2400" baseline="0" dirty="0" smtClean="0">
                <a:solidFill>
                  <a:schemeClr val="tx1"/>
                </a:solidFill>
              </a:rPr>
              <a:t>s</a:t>
            </a:r>
            <a:r>
              <a:rPr lang="en-US" sz="2400" dirty="0" smtClean="0">
                <a:solidFill>
                  <a:schemeClr val="tx1"/>
                </a:solidFill>
              </a:rPr>
              <a:t>ummarize your factsheet for the group</a:t>
            </a:r>
            <a:r>
              <a:rPr lang="en-US" sz="2400" baseline="0" dirty="0" smtClean="0">
                <a:solidFill>
                  <a:schemeClr val="tx1"/>
                </a:solidFill>
              </a:rPr>
              <a:t> and a</a:t>
            </a:r>
            <a:r>
              <a:rPr lang="en-US" sz="2400" dirty="0" smtClean="0">
                <a:solidFill>
                  <a:schemeClr val="tx1"/>
                </a:solidFill>
              </a:rPr>
              <a:t>nswer the questions at the end of your factsheet</a:t>
            </a:r>
          </a:p>
          <a:p>
            <a:endParaRPr lang="en-US" dirty="0" smtClean="0"/>
          </a:p>
          <a:p>
            <a:r>
              <a:rPr lang="en-US" dirty="0" smtClean="0"/>
              <a:t>Script</a:t>
            </a:r>
            <a:r>
              <a:rPr lang="en-US" baseline="0" dirty="0" smtClean="0"/>
              <a:t>: and to summarize the protections against toxic chemicals in the US are much weaker than those in other parts of the world. </a:t>
            </a:r>
          </a:p>
          <a:p>
            <a:endParaRPr lang="en-US" baseline="0" dirty="0" smtClean="0"/>
          </a:p>
          <a:p>
            <a:r>
              <a:rPr lang="en-US" baseline="0" dirty="0" smtClean="0"/>
              <a:t>For 1.5 hour class summarize the story on fact sheet 11 reprinted below</a:t>
            </a:r>
          </a:p>
          <a:p>
            <a:endParaRPr lang="en-US" baseline="0" dirty="0" smtClean="0"/>
          </a:p>
          <a:p>
            <a:r>
              <a:rPr lang="en-US" sz="1200" b="1" kern="1200" dirty="0" smtClean="0">
                <a:solidFill>
                  <a:schemeClr val="tx1"/>
                </a:solidFill>
                <a:effectLst/>
                <a:latin typeface="+mn-lt"/>
                <a:ea typeface="+mn-ea"/>
                <a:cs typeface="+mn-cs"/>
              </a:rPr>
              <a:t>How Are Our Chemical Management Laws Prevented from Keeping Up With the Science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Formaldehyde is that smell you may remember from the tubs of preserved specimens in the high school biology lab. The chemical is also used to make chemicals and resins and as an adhesive in plywood and particleboard.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Formaldehyde is one of the 62,000 chemicals that were grandfathered in when TSCA became law with no requirement that it be tested and shown to be safe. Since 1976, new science has shown that formaldehyde can cause cancer, asthma attacks and other breathing problems. It is also suspected of harming the nervous and immune systems.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Because of these health impacts, China makes low formaldehyde plywood for domestic use and to export to the European Union and Japan. But China makes plywood with high levels of formaldehyde for export to the United States. This plywood was used in the trailers that FEMA, the Federal Emergency Management Agency, supplied to Hurricane Katrina survivors and to the emergency workers cleaning up the BP oil spill in the Gulf of Mexico.  After Katrina survivors started getting sick from the formaldehyde fumes, the U.S. Environmental Protection Agency (EPA) was petitioned to regulate this use of formaldehyde.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EPA denied the petition because the agency said it doesn’t have sufficient legal authority to take action against formaldehyde under TSCA.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problems with formaldehyde aren’t limited to FEMA trailers. Many building materials and other consumer products used in the United States have dangerous levels of formaldehyde. An Arizona study designed to be representative of the general U.S. population found that the air in 25% of homes had dangerous levels of formaldehyde.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Former EPA Administrator Lisa Jackson inherited these problems with TSCA.  Administrator Jackson went to Congress to ask for TSCA reform and ordered her agency to do what it can to act on formaldehyde and other chemicals of concern. But when the EPA tried to finalize its assessment of formaldehyde under its IRIS program, the Formaldehyde Council went to their friends in Congress to stop the agency from taking action.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52</a:t>
            </a:fld>
            <a:endParaRPr lang="en-US" dirty="0"/>
          </a:p>
        </p:txBody>
      </p:sp>
    </p:spTree>
    <p:extLst>
      <p:ext uri="{BB962C8B-B14F-4D97-AF65-F5344CB8AC3E}">
        <p14:creationId xmlns:p14="http://schemas.microsoft.com/office/powerpoint/2010/main" val="21096884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53</a:t>
            </a:fld>
            <a:endParaRPr lang="en-US" dirty="0"/>
          </a:p>
        </p:txBody>
      </p:sp>
    </p:spTree>
    <p:extLst>
      <p:ext uri="{BB962C8B-B14F-4D97-AF65-F5344CB8AC3E}">
        <p14:creationId xmlns:p14="http://schemas.microsoft.com/office/powerpoint/2010/main" val="37931122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Facilitators</a:t>
            </a:r>
            <a:r>
              <a:rPr lang="en-US" baseline="0" dirty="0" smtClean="0"/>
              <a:t> Notes: Review information on slide:</a:t>
            </a:r>
          </a:p>
          <a:p>
            <a:endParaRPr lang="en-US" baseline="0" dirty="0" smtClean="0"/>
          </a:p>
          <a:p>
            <a:r>
              <a:rPr lang="en-US" baseline="0" dirty="0" smtClean="0"/>
              <a:t>Script</a:t>
            </a:r>
          </a:p>
          <a:p>
            <a:r>
              <a:rPr lang="en-US" dirty="0" smtClean="0"/>
              <a:t>EPA</a:t>
            </a:r>
            <a:r>
              <a:rPr lang="en-US" baseline="0" dirty="0" smtClean="0"/>
              <a:t> spent 10 years and $10 million trying to ban asbestos. Their ban was overturned in the courts.</a:t>
            </a:r>
          </a:p>
          <a:p>
            <a:endParaRPr lang="en-US" baseline="0" dirty="0" smtClean="0"/>
          </a:p>
          <a:p>
            <a:r>
              <a:rPr lang="en-US" baseline="0" dirty="0" smtClean="0"/>
              <a:t>ASK: Do you remember what  you were doing in 1976?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54</a:t>
            </a:fld>
            <a:endParaRPr lang="en-US" dirty="0"/>
          </a:p>
        </p:txBody>
      </p:sp>
    </p:spTree>
    <p:extLst>
      <p:ext uri="{BB962C8B-B14F-4D97-AF65-F5344CB8AC3E}">
        <p14:creationId xmlns:p14="http://schemas.microsoft.com/office/powerpoint/2010/main" val="30002930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r>
              <a:rPr lang="en-US" baseline="0" dirty="0" smtClean="0"/>
              <a:t> So sadly, the US is lagging behind Europe and Japan and Korea and Canada in protecting its citizens against toxic chemicals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55</a:t>
            </a:fld>
            <a:endParaRPr lang="en-US" dirty="0"/>
          </a:p>
        </p:txBody>
      </p:sp>
    </p:spTree>
    <p:extLst>
      <p:ext uri="{BB962C8B-B14F-4D97-AF65-F5344CB8AC3E}">
        <p14:creationId xmlns:p14="http://schemas.microsoft.com/office/powerpoint/2010/main" val="30823151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To sum up:</a:t>
            </a:r>
            <a:r>
              <a:rPr lang="en-US" baseline="0" dirty="0" smtClean="0"/>
              <a:t> Our laws are based on 14</a:t>
            </a:r>
            <a:r>
              <a:rPr lang="en-US" baseline="30000" dirty="0" smtClean="0"/>
              <a:t>th</a:t>
            </a:r>
            <a:r>
              <a:rPr lang="en-US" baseline="0" dirty="0" smtClean="0"/>
              <a:t> century ideas of how chemicals work, 1960s understanding about “permissible exposure limits” and and 1970s thinking about regulation and fines.  The result is 40,000 premature deaths and </a:t>
            </a:r>
            <a:r>
              <a:rPr lang="en-US" altLang="en-US" sz="1200" dirty="0" smtClean="0">
                <a:solidFill>
                  <a:schemeClr val="accent2"/>
                </a:solidFill>
              </a:rPr>
              <a:t>190,000 illnesses every</a:t>
            </a:r>
            <a:r>
              <a:rPr lang="en-US" altLang="en-US" sz="1200" baseline="0" dirty="0" smtClean="0">
                <a:solidFill>
                  <a:schemeClr val="accent2"/>
                </a:solidFill>
              </a:rPr>
              <a:t> year that are</a:t>
            </a:r>
            <a:r>
              <a:rPr lang="en-US" altLang="en-US" sz="1200" dirty="0" smtClean="0">
                <a:solidFill>
                  <a:schemeClr val="accent2"/>
                </a:solidFill>
              </a:rPr>
              <a:t> related to chemical exposures.</a:t>
            </a:r>
          </a:p>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56</a:t>
            </a:fld>
            <a:endParaRPr lang="en-US" dirty="0"/>
          </a:p>
        </p:txBody>
      </p:sp>
    </p:spTree>
    <p:extLst>
      <p:ext uri="{BB962C8B-B14F-4D97-AF65-F5344CB8AC3E}">
        <p14:creationId xmlns:p14="http://schemas.microsoft.com/office/powerpoint/2010/main" val="17555478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do we do? </a:t>
            </a:r>
            <a:endParaRPr lang="en-US" dirty="0"/>
          </a:p>
        </p:txBody>
      </p:sp>
      <p:sp>
        <p:nvSpPr>
          <p:cNvPr id="4" name="Slide Number Placeholder 3"/>
          <p:cNvSpPr>
            <a:spLocks noGrp="1"/>
          </p:cNvSpPr>
          <p:nvPr>
            <p:ph type="sldNum" sz="quarter" idx="10"/>
          </p:nvPr>
        </p:nvSpPr>
        <p:spPr/>
        <p:txBody>
          <a:bodyPr/>
          <a:lstStyle/>
          <a:p>
            <a:fld id="{50F440D8-25D4-4948-B6F1-F36739E11055}" type="slidenum">
              <a:rPr lang="en-US" smtClean="0"/>
              <a:pPr/>
              <a:t>57</a:t>
            </a:fld>
            <a:endParaRPr lang="en-US" dirty="0"/>
          </a:p>
        </p:txBody>
      </p:sp>
    </p:spTree>
    <p:extLst>
      <p:ext uri="{BB962C8B-B14F-4D97-AF65-F5344CB8AC3E}">
        <p14:creationId xmlns:p14="http://schemas.microsoft.com/office/powerpoint/2010/main" val="37599589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Facilitators</a:t>
            </a:r>
            <a:r>
              <a:rPr lang="en-US" baseline="0" dirty="0" smtClean="0"/>
              <a:t> Notes (scroll through this set of little girl slides backwards and forwards to make the point)</a:t>
            </a:r>
          </a:p>
          <a:p>
            <a:endParaRPr lang="en-US" baseline="0" dirty="0" smtClean="0"/>
          </a:p>
          <a:p>
            <a:r>
              <a:rPr lang="en-US" baseline="0" dirty="0" smtClean="0"/>
              <a:t>Script:</a:t>
            </a:r>
          </a:p>
          <a:p>
            <a:r>
              <a:rPr lang="en-US" dirty="0" smtClean="0"/>
              <a:t>Here’s the opportunity: We can’t control</a:t>
            </a:r>
            <a:r>
              <a:rPr lang="en-US" baseline="0" dirty="0" smtClean="0"/>
              <a:t> every risk factor that might give this little girl breast cancer.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58</a:t>
            </a:fld>
            <a:endParaRPr lang="en-US" dirty="0"/>
          </a:p>
        </p:txBody>
      </p:sp>
    </p:spTree>
    <p:extLst>
      <p:ext uri="{BB962C8B-B14F-4D97-AF65-F5344CB8AC3E}">
        <p14:creationId xmlns:p14="http://schemas.microsoft.com/office/powerpoint/2010/main" val="15966525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we don’t need to. Since breast</a:t>
            </a:r>
            <a:r>
              <a:rPr lang="en-US" baseline="0" dirty="0" smtClean="0"/>
              <a:t> cancer comes from an interaction of factors:</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59</a:t>
            </a:fld>
            <a:endParaRPr lang="en-US" dirty="0"/>
          </a:p>
        </p:txBody>
      </p:sp>
    </p:spTree>
    <p:extLst>
      <p:ext uri="{BB962C8B-B14F-4D97-AF65-F5344CB8AC3E}">
        <p14:creationId xmlns:p14="http://schemas.microsoft.com/office/powerpoint/2010/main" val="37556906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60</a:t>
            </a:fld>
            <a:endParaRPr lang="en-US" dirty="0"/>
          </a:p>
        </p:txBody>
      </p:sp>
    </p:spTree>
    <p:extLst>
      <p:ext uri="{BB962C8B-B14F-4D97-AF65-F5344CB8AC3E}">
        <p14:creationId xmlns:p14="http://schemas.microsoft.com/office/powerpoint/2010/main" val="3423173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endParaRPr lang="en-US" dirty="0" smtClean="0"/>
          </a:p>
          <a:p>
            <a:r>
              <a:rPr lang="en-US" dirty="0" smtClean="0"/>
              <a:t>Early</a:t>
            </a:r>
            <a:r>
              <a:rPr lang="en-US" baseline="0" dirty="0" smtClean="0"/>
              <a:t> detection is not prevention. Sometimes it’s called secondary prevention – it is a way to stop a disease from getting worse, once someone is already sick. Treatments can be started before a disease has spread. (see below for some answers to common questions about mammography, and encourage women – and men – to discuss with their doctors). </a:t>
            </a:r>
          </a:p>
          <a:p>
            <a:endParaRPr lang="en-US" baseline="0" dirty="0" smtClean="0"/>
          </a:p>
          <a:p>
            <a:r>
              <a:rPr lang="en-US" baseline="0" dirty="0" smtClean="0"/>
              <a:t>Preventing a disease by eliminating its causes is called primary prevention. Primary prevention means someone doesn’t get sick at all. It means all the worry, cost, and pain from treatments are eliminated. Primary prevention has the potential to reduce human suffering AND to save money spent on medical care and on lost work. </a:t>
            </a:r>
          </a:p>
          <a:p>
            <a:endParaRPr lang="en-US" baseline="0" dirty="0" smtClean="0"/>
          </a:p>
          <a:p>
            <a:r>
              <a:rPr lang="en-US" baseline="0" dirty="0" smtClean="0"/>
              <a:t>Mammography</a:t>
            </a:r>
          </a:p>
          <a:p>
            <a:r>
              <a:rPr lang="en-US" baseline="0" dirty="0" smtClean="0"/>
              <a:t>New guidelines (as of 2009) recommended mammograms for women between 50-85. For women in this age group, the benefits outweighed the risks. This same group recommended against that routine screening mammograms women of average risk, if they are between the ages of 40-49. This was a change from prior recommendations. Women under 40, have been in this second group in past recommendations. Some of the reasons for this are that younger women have denser breasts, so problems may not show up on mammograms. In addition, there may be many false positives, which result in worry, false positives, and unnecessary medical procedures. However, women have different risk profiles, and should discuss this with their physicians. </a:t>
            </a:r>
          </a:p>
          <a:p>
            <a:endParaRPr lang="en-US" baseline="0" dirty="0" smtClean="0"/>
          </a:p>
          <a:p>
            <a:r>
              <a:rPr lang="en-US" baseline="0" dirty="0" smtClean="0"/>
              <a:t>Since young women CAN get breast cancer (although it is fairly rare), and since mammograms may miss cancers in young women, it’s important that young women trust their own bodies and seek medical advice if they are concerned about the health of their breasts. Younger women can ask about the appropriateness of mammography given their own risk, and can also ask about other screening methods, like ultrasound and MRI, that may be better at finding breast cancers in younger women. </a:t>
            </a:r>
          </a:p>
          <a:p>
            <a:endParaRPr lang="en-US" baseline="0" dirty="0" smtClean="0"/>
          </a:p>
        </p:txBody>
      </p:sp>
      <p:sp>
        <p:nvSpPr>
          <p:cNvPr id="4" name="Slide Number Placeholder 3"/>
          <p:cNvSpPr>
            <a:spLocks noGrp="1"/>
          </p:cNvSpPr>
          <p:nvPr>
            <p:ph type="sldNum" sz="quarter" idx="10"/>
          </p:nvPr>
        </p:nvSpPr>
        <p:spPr/>
        <p:txBody>
          <a:bodyPr/>
          <a:lstStyle/>
          <a:p>
            <a:fld id="{47729F8C-30A3-374F-B8D2-8D17BBAB9020}" type="slidenum">
              <a:rPr lang="en-US" smtClean="0"/>
              <a:t>6</a:t>
            </a:fld>
            <a:endParaRPr lang="en-US"/>
          </a:p>
        </p:txBody>
      </p:sp>
    </p:spTree>
    <p:extLst>
      <p:ext uri="{BB962C8B-B14F-4D97-AF65-F5344CB8AC3E}">
        <p14:creationId xmlns:p14="http://schemas.microsoft.com/office/powerpoint/2010/main" val="22135836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63</a:t>
            </a:fld>
            <a:endParaRPr lang="en-US" dirty="0"/>
          </a:p>
        </p:txBody>
      </p:sp>
    </p:spTree>
    <p:extLst>
      <p:ext uri="{BB962C8B-B14F-4D97-AF65-F5344CB8AC3E}">
        <p14:creationId xmlns:p14="http://schemas.microsoft.com/office/powerpoint/2010/main" val="32860982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a:t>
            </a:r>
            <a:r>
              <a:rPr lang="en-US" baseline="0" dirty="0" smtClean="0"/>
              <a:t> can reduce the chemical risk factors (scroll backwards) we can reduce cancer risk</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64</a:t>
            </a:fld>
            <a:endParaRPr lang="en-US" dirty="0"/>
          </a:p>
        </p:txBody>
      </p:sp>
    </p:spTree>
    <p:extLst>
      <p:ext uri="{BB962C8B-B14F-4D97-AF65-F5344CB8AC3E}">
        <p14:creationId xmlns:p14="http://schemas.microsoft.com/office/powerpoint/2010/main" val="23138356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can get these chemicals linked to breast cancer out of the products this child uses and our members make, we can reduce her breast cancer risk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65</a:t>
            </a:fld>
            <a:endParaRPr lang="en-US" dirty="0"/>
          </a:p>
        </p:txBody>
      </p:sp>
    </p:spTree>
    <p:extLst>
      <p:ext uri="{BB962C8B-B14F-4D97-AF65-F5344CB8AC3E}">
        <p14:creationId xmlns:p14="http://schemas.microsoft.com/office/powerpoint/2010/main" val="23138356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t>
            </a:r>
            <a:r>
              <a:rPr lang="en-US" baseline="0" dirty="0" smtClean="0"/>
              <a:t> more out of the back pack!</a:t>
            </a:r>
            <a:endParaRPr lang="en-US" dirty="0"/>
          </a:p>
        </p:txBody>
      </p:sp>
      <p:sp>
        <p:nvSpPr>
          <p:cNvPr id="4" name="Slide Number Placeholder 3"/>
          <p:cNvSpPr>
            <a:spLocks noGrp="1"/>
          </p:cNvSpPr>
          <p:nvPr>
            <p:ph type="sldNum" sz="quarter" idx="10"/>
          </p:nvPr>
        </p:nvSpPr>
        <p:spPr/>
        <p:txBody>
          <a:bodyPr/>
          <a:lstStyle/>
          <a:p>
            <a:fld id="{FE8476E9-CDB2-4595-B76A-C0856260C480}" type="slidenum">
              <a:rPr lang="en-US" smtClean="0"/>
              <a:t>66</a:t>
            </a:fld>
            <a:endParaRPr lang="en-US"/>
          </a:p>
        </p:txBody>
      </p:sp>
    </p:spTree>
    <p:extLst>
      <p:ext uri="{BB962C8B-B14F-4D97-AF65-F5344CB8AC3E}">
        <p14:creationId xmlns:p14="http://schemas.microsoft.com/office/powerpoint/2010/main" val="17015606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476E9-CDB2-4595-B76A-C0856260C480}" type="slidenum">
              <a:rPr lang="en-US" smtClean="0"/>
              <a:t>67</a:t>
            </a:fld>
            <a:endParaRPr lang="en-US"/>
          </a:p>
        </p:txBody>
      </p:sp>
    </p:spTree>
    <p:extLst>
      <p:ext uri="{BB962C8B-B14F-4D97-AF65-F5344CB8AC3E}">
        <p14:creationId xmlns:p14="http://schemas.microsoft.com/office/powerpoint/2010/main" val="24024564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r>
              <a:rPr lang="en-US" dirty="0" smtClean="0"/>
              <a:t>The</a:t>
            </a:r>
            <a:r>
              <a:rPr lang="en-US" baseline="0" dirty="0" smtClean="0"/>
              <a:t> states have been leaders in do it ourselves chemical policy reform. Twenty states have passed about 100 laws to restrict the use of chemicals. Here are some recent wins on chemical policy:</a:t>
            </a:r>
          </a:p>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68</a:t>
            </a:fld>
            <a:endParaRPr lang="en-US" dirty="0"/>
          </a:p>
        </p:txBody>
      </p:sp>
    </p:spTree>
    <p:extLst>
      <p:ext uri="{BB962C8B-B14F-4D97-AF65-F5344CB8AC3E}">
        <p14:creationId xmlns:p14="http://schemas.microsoft.com/office/powerpoint/2010/main" val="17277257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a:t>
            </a:r>
            <a:r>
              <a:rPr lang="en-US" baseline="0" dirty="0" smtClean="0"/>
              <a:t> year, legislatures in 33 states will be considering more do-it-ourselves chemical policies </a:t>
            </a:r>
          </a:p>
          <a:p>
            <a:endParaRPr lang="en-US" baseline="0" dirty="0" smtClean="0"/>
          </a:p>
          <a:p>
            <a:r>
              <a:rPr lang="en-US" baseline="0" dirty="0" smtClean="0"/>
              <a:t>Note:</a:t>
            </a:r>
          </a:p>
          <a:p>
            <a:endParaRPr lang="en-US" baseline="0" dirty="0" smtClean="0"/>
          </a:p>
          <a:p>
            <a:r>
              <a:rPr lang="en-US" baseline="0" dirty="0" smtClean="0"/>
              <a:t>For specific information about what’s happening in the states go to</a:t>
            </a:r>
          </a:p>
          <a:p>
            <a:endParaRPr lang="en-US" baseline="0" dirty="0" smtClean="0"/>
          </a:p>
          <a:p>
            <a:r>
              <a:rPr lang="en-US" sz="1200" u="sng" kern="1200" dirty="0" smtClean="0">
                <a:solidFill>
                  <a:schemeClr val="tx1"/>
                </a:solidFill>
                <a:latin typeface="+mn-lt"/>
                <a:ea typeface="+mn-ea"/>
                <a:cs typeface="+mn-cs"/>
                <a:hlinkClick r:id="rId3"/>
              </a:rPr>
              <a:t>http://www.saferstates.com/2014/02/2014-toxic-chemicals-legislation.html</a:t>
            </a:r>
            <a:endParaRPr lang="en-US" sz="1200" u="sng" kern="1200" dirty="0" smtClean="0">
              <a:solidFill>
                <a:schemeClr val="tx1"/>
              </a:solidFill>
              <a:latin typeface="+mn-lt"/>
              <a:ea typeface="+mn-ea"/>
              <a:cs typeface="+mn-cs"/>
            </a:endParaRPr>
          </a:p>
          <a:p>
            <a:endParaRPr lang="en-US" sz="1200" u="sng"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69</a:t>
            </a:fld>
            <a:endParaRPr lang="en-US" dirty="0"/>
          </a:p>
        </p:txBody>
      </p:sp>
    </p:spTree>
    <p:extLst>
      <p:ext uri="{BB962C8B-B14F-4D97-AF65-F5344CB8AC3E}">
        <p14:creationId xmlns:p14="http://schemas.microsoft.com/office/powerpoint/2010/main" val="41385404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and more companies are using chemical management tools like the Green Screen that take what we know about chemicals</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70</a:t>
            </a:fld>
            <a:endParaRPr lang="en-US" dirty="0"/>
          </a:p>
        </p:txBody>
      </p:sp>
    </p:spTree>
    <p:extLst>
      <p:ext uri="{BB962C8B-B14F-4D97-AF65-F5344CB8AC3E}">
        <p14:creationId xmlns:p14="http://schemas.microsoft.com/office/powerpoint/2010/main" val="18363675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divide them into four groups</a:t>
            </a:r>
          </a:p>
          <a:p>
            <a:endParaRPr lang="en-US" dirty="0" smtClean="0"/>
          </a:p>
          <a:p>
            <a:r>
              <a:rPr lang="en-US" dirty="0" smtClean="0"/>
              <a:t>Chemicals</a:t>
            </a:r>
            <a:r>
              <a:rPr lang="en-US" baseline="0" dirty="0" smtClean="0"/>
              <a:t> are put into 4 categories using Benchmarks</a:t>
            </a:r>
          </a:p>
          <a:p>
            <a:r>
              <a:rPr lang="en-US" baseline="0" dirty="0" smtClean="0"/>
              <a:t>1= worst; 4 = best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0C102522-BF2D-424F-ACB8-762FADC55638}" type="slidenum">
              <a:rPr lang="en-US" smtClean="0"/>
              <a:pPr>
                <a:defRPr/>
              </a:pPr>
              <a:t>71</a:t>
            </a:fld>
            <a:endParaRPr lang="en-US"/>
          </a:p>
        </p:txBody>
      </p:sp>
    </p:spTree>
    <p:extLst>
      <p:ext uri="{BB962C8B-B14F-4D97-AF65-F5344CB8AC3E}">
        <p14:creationId xmlns:p14="http://schemas.microsoft.com/office/powerpoint/2010/main" val="25630917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9D6D4F-3214-4A9D-A31E-8574DA1E536E}" type="slidenum">
              <a:rPr lang="en-US" smtClean="0"/>
              <a:pPr fontAlgn="base">
                <a:spcBef>
                  <a:spcPct val="0"/>
                </a:spcBef>
                <a:spcAft>
                  <a:spcPct val="0"/>
                </a:spcAft>
                <a:defRPr/>
              </a:pPr>
              <a:t>72</a:t>
            </a:fld>
            <a:endParaRPr lang="en-US" smtClean="0"/>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baseline="0" dirty="0" smtClean="0"/>
              <a:t>Script: The 1s are chemicals of high concern that you would want to potentially eliminate from your processes and emissions.</a:t>
            </a:r>
          </a:p>
          <a:p>
            <a:endParaRPr lang="en-US" dirty="0" smtClean="0"/>
          </a:p>
          <a:p>
            <a:pPr eaLnBrk="1" hangingPunct="1">
              <a:spcBef>
                <a:spcPct val="0"/>
              </a:spcBef>
            </a:pPr>
            <a:endParaRPr lang="en-US" dirty="0" smtClean="0"/>
          </a:p>
        </p:txBody>
      </p:sp>
    </p:spTree>
    <p:extLst>
      <p:ext uri="{BB962C8B-B14F-4D97-AF65-F5344CB8AC3E}">
        <p14:creationId xmlns:p14="http://schemas.microsoft.com/office/powerpoint/2010/main" val="3956632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 USW, UAW, UFCW  is partnering with the BlueGreen Alliance to Put Breast Cancer Out of Work by educating and equipping workers and their employers to prevent the harmful chemical exposures that lead to disease. We’re focusing on breast cancer but the same education and action will also help us make changes to prevent other diseases. One past example is that when the rubber industry switched from benzene-based solvents to water-based solvents, the incidence of kidney and bladder cancer in rubber workers drastically declined. </a:t>
            </a:r>
          </a:p>
        </p:txBody>
      </p:sp>
      <p:sp>
        <p:nvSpPr>
          <p:cNvPr id="4" name="Slide Number Placeholder 3"/>
          <p:cNvSpPr>
            <a:spLocks noGrp="1"/>
          </p:cNvSpPr>
          <p:nvPr>
            <p:ph type="sldNum" sz="quarter" idx="10"/>
          </p:nvPr>
        </p:nvSpPr>
        <p:spPr/>
        <p:txBody>
          <a:bodyPr/>
          <a:lstStyle/>
          <a:p>
            <a:fld id="{EF75C24E-60ED-804F-9FC8-ECFAECC2A543}" type="slidenum">
              <a:rPr lang="en-US" smtClean="0"/>
              <a:pPr/>
              <a:t>7</a:t>
            </a:fld>
            <a:endParaRPr lang="en-US" dirty="0"/>
          </a:p>
        </p:txBody>
      </p:sp>
    </p:spTree>
    <p:extLst>
      <p:ext uri="{BB962C8B-B14F-4D97-AF65-F5344CB8AC3E}">
        <p14:creationId xmlns:p14="http://schemas.microsoft.com/office/powerpoint/2010/main" val="35761154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8"/>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Futura Bk" charset="0"/>
                <a:ea typeface="ＭＳ Ｐゴシック" charset="0"/>
              </a:defRPr>
            </a:lvl1pPr>
            <a:lvl2pPr marL="742950" indent="-285750" eaLnBrk="0" hangingPunct="0">
              <a:defRPr sz="1600">
                <a:solidFill>
                  <a:schemeClr val="tx1"/>
                </a:solidFill>
                <a:latin typeface="Futura Bk" charset="0"/>
                <a:ea typeface="ＭＳ Ｐゴシック" charset="0"/>
              </a:defRPr>
            </a:lvl2pPr>
            <a:lvl3pPr marL="1143000" indent="-228600" eaLnBrk="0" hangingPunct="0">
              <a:defRPr sz="1600">
                <a:solidFill>
                  <a:schemeClr val="tx1"/>
                </a:solidFill>
                <a:latin typeface="Futura Bk" charset="0"/>
                <a:ea typeface="ＭＳ Ｐゴシック" charset="0"/>
              </a:defRPr>
            </a:lvl3pPr>
            <a:lvl4pPr marL="1600200" indent="-228600" eaLnBrk="0" hangingPunct="0">
              <a:defRPr sz="1600">
                <a:solidFill>
                  <a:schemeClr val="tx1"/>
                </a:solidFill>
                <a:latin typeface="Futura Bk" charset="0"/>
                <a:ea typeface="ＭＳ Ｐゴシック" charset="0"/>
              </a:defRPr>
            </a:lvl4pPr>
            <a:lvl5pPr marL="2057400" indent="-228600" eaLnBrk="0" hangingPunct="0">
              <a:defRPr sz="1600">
                <a:solidFill>
                  <a:schemeClr val="tx1"/>
                </a:solidFill>
                <a:latin typeface="Futura Bk" charset="0"/>
                <a:ea typeface="ＭＳ Ｐゴシック" charset="0"/>
              </a:defRPr>
            </a:lvl5pPr>
            <a:lvl6pPr marL="2514600" indent="-228600" eaLnBrk="0" fontAlgn="base" hangingPunct="0">
              <a:spcBef>
                <a:spcPct val="50000"/>
              </a:spcBef>
              <a:spcAft>
                <a:spcPct val="0"/>
              </a:spcAft>
              <a:defRPr sz="1600">
                <a:solidFill>
                  <a:schemeClr val="tx1"/>
                </a:solidFill>
                <a:latin typeface="Futura Bk" charset="0"/>
                <a:ea typeface="ＭＳ Ｐゴシック" charset="0"/>
              </a:defRPr>
            </a:lvl6pPr>
            <a:lvl7pPr marL="2971800" indent="-228600" eaLnBrk="0" fontAlgn="base" hangingPunct="0">
              <a:spcBef>
                <a:spcPct val="50000"/>
              </a:spcBef>
              <a:spcAft>
                <a:spcPct val="0"/>
              </a:spcAft>
              <a:defRPr sz="1600">
                <a:solidFill>
                  <a:schemeClr val="tx1"/>
                </a:solidFill>
                <a:latin typeface="Futura Bk" charset="0"/>
                <a:ea typeface="ＭＳ Ｐゴシック" charset="0"/>
              </a:defRPr>
            </a:lvl7pPr>
            <a:lvl8pPr marL="3429000" indent="-228600" eaLnBrk="0" fontAlgn="base" hangingPunct="0">
              <a:spcBef>
                <a:spcPct val="50000"/>
              </a:spcBef>
              <a:spcAft>
                <a:spcPct val="0"/>
              </a:spcAft>
              <a:defRPr sz="1600">
                <a:solidFill>
                  <a:schemeClr val="tx1"/>
                </a:solidFill>
                <a:latin typeface="Futura Bk" charset="0"/>
                <a:ea typeface="ＭＳ Ｐゴシック" charset="0"/>
              </a:defRPr>
            </a:lvl8pPr>
            <a:lvl9pPr marL="3886200" indent="-228600" eaLnBrk="0" fontAlgn="base" hangingPunct="0">
              <a:spcBef>
                <a:spcPct val="50000"/>
              </a:spcBef>
              <a:spcAft>
                <a:spcPct val="0"/>
              </a:spcAft>
              <a:defRPr sz="1600">
                <a:solidFill>
                  <a:schemeClr val="tx1"/>
                </a:solidFill>
                <a:latin typeface="Futura Bk" charset="0"/>
                <a:ea typeface="ＭＳ Ｐゴシック" charset="0"/>
              </a:defRPr>
            </a:lvl9pPr>
          </a:lstStyle>
          <a:p>
            <a:pPr eaLnBrk="1" hangingPunct="1"/>
            <a:r>
              <a:rPr lang="en-US" sz="1000">
                <a:latin typeface="Futura Hv" charset="0"/>
              </a:rPr>
              <a:t>Presentation Title</a:t>
            </a:r>
          </a:p>
        </p:txBody>
      </p:sp>
      <p:sp>
        <p:nvSpPr>
          <p:cNvPr id="167939" name="Rectangle 10"/>
          <p:cNvSpPr>
            <a:spLocks noGrp="1" noChangeArrowheads="1"/>
          </p:cNvSpPr>
          <p:nvPr>
            <p:ph type="ftr" sz="quarter" idx="4294967295"/>
          </p:nvPr>
        </p:nvSpPr>
        <p:spPr bwMode="auto">
          <a:xfrm>
            <a:off x="0" y="8684927"/>
            <a:ext cx="2971800"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Futura Bk" charset="0"/>
                <a:ea typeface="ＭＳ Ｐゴシック" charset="0"/>
              </a:defRPr>
            </a:lvl1pPr>
            <a:lvl2pPr marL="742950" indent="-285750" eaLnBrk="0" hangingPunct="0">
              <a:defRPr sz="1600">
                <a:solidFill>
                  <a:schemeClr val="tx1"/>
                </a:solidFill>
                <a:latin typeface="Futura Bk" charset="0"/>
                <a:ea typeface="ＭＳ Ｐゴシック" charset="0"/>
              </a:defRPr>
            </a:lvl2pPr>
            <a:lvl3pPr marL="1143000" indent="-228600" eaLnBrk="0" hangingPunct="0">
              <a:defRPr sz="1600">
                <a:solidFill>
                  <a:schemeClr val="tx1"/>
                </a:solidFill>
                <a:latin typeface="Futura Bk" charset="0"/>
                <a:ea typeface="ＭＳ Ｐゴシック" charset="0"/>
              </a:defRPr>
            </a:lvl3pPr>
            <a:lvl4pPr marL="1600200" indent="-228600" eaLnBrk="0" hangingPunct="0">
              <a:defRPr sz="1600">
                <a:solidFill>
                  <a:schemeClr val="tx1"/>
                </a:solidFill>
                <a:latin typeface="Futura Bk" charset="0"/>
                <a:ea typeface="ＭＳ Ｐゴシック" charset="0"/>
              </a:defRPr>
            </a:lvl4pPr>
            <a:lvl5pPr marL="2057400" indent="-228600" eaLnBrk="0" hangingPunct="0">
              <a:defRPr sz="1600">
                <a:solidFill>
                  <a:schemeClr val="tx1"/>
                </a:solidFill>
                <a:latin typeface="Futura Bk" charset="0"/>
                <a:ea typeface="ＭＳ Ｐゴシック" charset="0"/>
              </a:defRPr>
            </a:lvl5pPr>
            <a:lvl6pPr marL="2514600" indent="-228600" eaLnBrk="0" fontAlgn="base" hangingPunct="0">
              <a:spcBef>
                <a:spcPct val="50000"/>
              </a:spcBef>
              <a:spcAft>
                <a:spcPct val="0"/>
              </a:spcAft>
              <a:defRPr sz="1600">
                <a:solidFill>
                  <a:schemeClr val="tx1"/>
                </a:solidFill>
                <a:latin typeface="Futura Bk" charset="0"/>
                <a:ea typeface="ＭＳ Ｐゴシック" charset="0"/>
              </a:defRPr>
            </a:lvl6pPr>
            <a:lvl7pPr marL="2971800" indent="-228600" eaLnBrk="0" fontAlgn="base" hangingPunct="0">
              <a:spcBef>
                <a:spcPct val="50000"/>
              </a:spcBef>
              <a:spcAft>
                <a:spcPct val="0"/>
              </a:spcAft>
              <a:defRPr sz="1600">
                <a:solidFill>
                  <a:schemeClr val="tx1"/>
                </a:solidFill>
                <a:latin typeface="Futura Bk" charset="0"/>
                <a:ea typeface="ＭＳ Ｐゴシック" charset="0"/>
              </a:defRPr>
            </a:lvl7pPr>
            <a:lvl8pPr marL="3429000" indent="-228600" eaLnBrk="0" fontAlgn="base" hangingPunct="0">
              <a:spcBef>
                <a:spcPct val="50000"/>
              </a:spcBef>
              <a:spcAft>
                <a:spcPct val="0"/>
              </a:spcAft>
              <a:defRPr sz="1600">
                <a:solidFill>
                  <a:schemeClr val="tx1"/>
                </a:solidFill>
                <a:latin typeface="Futura Bk" charset="0"/>
                <a:ea typeface="ＭＳ Ｐゴシック" charset="0"/>
              </a:defRPr>
            </a:lvl8pPr>
            <a:lvl9pPr marL="3886200" indent="-228600" eaLnBrk="0" fontAlgn="base" hangingPunct="0">
              <a:spcBef>
                <a:spcPct val="50000"/>
              </a:spcBef>
              <a:spcAft>
                <a:spcPct val="0"/>
              </a:spcAft>
              <a:defRPr sz="1600">
                <a:solidFill>
                  <a:schemeClr val="tx1"/>
                </a:solidFill>
                <a:latin typeface="Futura Bk" charset="0"/>
                <a:ea typeface="ＭＳ Ｐゴシック" charset="0"/>
              </a:defRPr>
            </a:lvl9pPr>
          </a:lstStyle>
          <a:p>
            <a:pPr eaLnBrk="1" hangingPunct="1"/>
            <a:r>
              <a:rPr lang="en-US"/>
              <a:t>Copyright © 2003 HP corporate presentation. All rights reserved.</a:t>
            </a:r>
          </a:p>
        </p:txBody>
      </p:sp>
      <p:sp>
        <p:nvSpPr>
          <p:cNvPr id="167940" name="Rectangle 11"/>
          <p:cNvSpPr>
            <a:spLocks noGrp="1" noChangeArrowheads="1"/>
          </p:cNvSpPr>
          <p:nvPr>
            <p:ph type="sldNum" sz="quarter" idx="4294967295"/>
          </p:nvPr>
        </p:nvSpPr>
        <p:spPr bwMode="auto">
          <a:xfrm>
            <a:off x="3884613" y="8684927"/>
            <a:ext cx="2971800"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Futura Bk" charset="0"/>
                <a:ea typeface="ＭＳ Ｐゴシック" charset="0"/>
              </a:defRPr>
            </a:lvl1pPr>
            <a:lvl2pPr marL="742950" indent="-285750" eaLnBrk="0" hangingPunct="0">
              <a:defRPr sz="1600">
                <a:solidFill>
                  <a:schemeClr val="tx1"/>
                </a:solidFill>
                <a:latin typeface="Futura Bk" charset="0"/>
                <a:ea typeface="ＭＳ Ｐゴシック" charset="0"/>
              </a:defRPr>
            </a:lvl2pPr>
            <a:lvl3pPr marL="1143000" indent="-228600" eaLnBrk="0" hangingPunct="0">
              <a:defRPr sz="1600">
                <a:solidFill>
                  <a:schemeClr val="tx1"/>
                </a:solidFill>
                <a:latin typeface="Futura Bk" charset="0"/>
                <a:ea typeface="ＭＳ Ｐゴシック" charset="0"/>
              </a:defRPr>
            </a:lvl3pPr>
            <a:lvl4pPr marL="1600200" indent="-228600" eaLnBrk="0" hangingPunct="0">
              <a:defRPr sz="1600">
                <a:solidFill>
                  <a:schemeClr val="tx1"/>
                </a:solidFill>
                <a:latin typeface="Futura Bk" charset="0"/>
                <a:ea typeface="ＭＳ Ｐゴシック" charset="0"/>
              </a:defRPr>
            </a:lvl4pPr>
            <a:lvl5pPr marL="2057400" indent="-228600" eaLnBrk="0" hangingPunct="0">
              <a:defRPr sz="1600">
                <a:solidFill>
                  <a:schemeClr val="tx1"/>
                </a:solidFill>
                <a:latin typeface="Futura Bk" charset="0"/>
                <a:ea typeface="ＭＳ Ｐゴシック" charset="0"/>
              </a:defRPr>
            </a:lvl5pPr>
            <a:lvl6pPr marL="2514600" indent="-228600" eaLnBrk="0" fontAlgn="base" hangingPunct="0">
              <a:spcBef>
                <a:spcPct val="50000"/>
              </a:spcBef>
              <a:spcAft>
                <a:spcPct val="0"/>
              </a:spcAft>
              <a:defRPr sz="1600">
                <a:solidFill>
                  <a:schemeClr val="tx1"/>
                </a:solidFill>
                <a:latin typeface="Futura Bk" charset="0"/>
                <a:ea typeface="ＭＳ Ｐゴシック" charset="0"/>
              </a:defRPr>
            </a:lvl6pPr>
            <a:lvl7pPr marL="2971800" indent="-228600" eaLnBrk="0" fontAlgn="base" hangingPunct="0">
              <a:spcBef>
                <a:spcPct val="50000"/>
              </a:spcBef>
              <a:spcAft>
                <a:spcPct val="0"/>
              </a:spcAft>
              <a:defRPr sz="1600">
                <a:solidFill>
                  <a:schemeClr val="tx1"/>
                </a:solidFill>
                <a:latin typeface="Futura Bk" charset="0"/>
                <a:ea typeface="ＭＳ Ｐゴシック" charset="0"/>
              </a:defRPr>
            </a:lvl7pPr>
            <a:lvl8pPr marL="3429000" indent="-228600" eaLnBrk="0" fontAlgn="base" hangingPunct="0">
              <a:spcBef>
                <a:spcPct val="50000"/>
              </a:spcBef>
              <a:spcAft>
                <a:spcPct val="0"/>
              </a:spcAft>
              <a:defRPr sz="1600">
                <a:solidFill>
                  <a:schemeClr val="tx1"/>
                </a:solidFill>
                <a:latin typeface="Futura Bk" charset="0"/>
                <a:ea typeface="ＭＳ Ｐゴシック" charset="0"/>
              </a:defRPr>
            </a:lvl8pPr>
            <a:lvl9pPr marL="3886200" indent="-228600" eaLnBrk="0" fontAlgn="base" hangingPunct="0">
              <a:spcBef>
                <a:spcPct val="50000"/>
              </a:spcBef>
              <a:spcAft>
                <a:spcPct val="0"/>
              </a:spcAft>
              <a:defRPr sz="1600">
                <a:solidFill>
                  <a:schemeClr val="tx1"/>
                </a:solidFill>
                <a:latin typeface="Futura Bk" charset="0"/>
                <a:ea typeface="ＭＳ Ｐゴシック" charset="0"/>
              </a:defRPr>
            </a:lvl9pPr>
          </a:lstStyle>
          <a:p>
            <a:pPr eaLnBrk="1" hangingPunct="1"/>
            <a:fld id="{CC234AB0-56DA-FE42-82E5-C7AB04FC98E5}" type="slidenum">
              <a:rPr lang="en-US"/>
              <a:pPr eaLnBrk="1" hangingPunct="1"/>
              <a:t>73</a:t>
            </a:fld>
            <a:endParaRPr lang="en-US"/>
          </a:p>
        </p:txBody>
      </p:sp>
      <p:sp>
        <p:nvSpPr>
          <p:cNvPr id="167941" name="Rectangle 2"/>
          <p:cNvSpPr>
            <a:spLocks noGrp="1" noRot="1" noChangeAspect="1" noChangeArrowheads="1" noTextEdit="1"/>
          </p:cNvSpPr>
          <p:nvPr>
            <p:ph type="sldImg"/>
          </p:nvPr>
        </p:nvSpPr>
        <p:spPr>
          <a:ln/>
        </p:spPr>
      </p:sp>
      <p:sp>
        <p:nvSpPr>
          <p:cNvPr id="1679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a:buNone/>
            </a:pPr>
            <a:r>
              <a:rPr lang="en-US" dirty="0" smtClean="0">
                <a:latin typeface="Futura Bk" charset="0"/>
              </a:rPr>
              <a:t>Script:</a:t>
            </a:r>
          </a:p>
          <a:p>
            <a:pPr marL="0" indent="0">
              <a:buNone/>
            </a:pPr>
            <a:r>
              <a:rPr lang="en-US" dirty="0" smtClean="0">
                <a:latin typeface="Futura Bk" charset="0"/>
              </a:rPr>
              <a:t>The Green</a:t>
            </a:r>
            <a:r>
              <a:rPr lang="en-US" baseline="0" dirty="0" smtClean="0">
                <a:latin typeface="Futura Bk" charset="0"/>
              </a:rPr>
              <a:t> Screen is designed to face the c</a:t>
            </a:r>
            <a:r>
              <a:rPr lang="en-US" dirty="0" smtClean="0">
                <a:latin typeface="Futura Bk" charset="0"/>
              </a:rPr>
              <a:t>hallenges</a:t>
            </a:r>
            <a:r>
              <a:rPr lang="en-US" baseline="0" dirty="0" smtClean="0">
                <a:latin typeface="Futura Bk" charset="0"/>
              </a:rPr>
              <a:t> that </a:t>
            </a:r>
            <a:endParaRPr lang="en-US" dirty="0" smtClean="0">
              <a:latin typeface="Futura Bk" charset="0"/>
            </a:endParaRPr>
          </a:p>
          <a:p>
            <a:pPr lvl="1"/>
            <a:r>
              <a:rPr lang="en-US" dirty="0" smtClean="0">
                <a:latin typeface="Futura Bk" charset="0"/>
              </a:rPr>
              <a:t>Replacements may be as bad or worse for environment or human health and that it</a:t>
            </a:r>
            <a:r>
              <a:rPr lang="en-US" baseline="0" dirty="0" smtClean="0">
                <a:latin typeface="Futura Bk" charset="0"/>
              </a:rPr>
              <a:t> can be complicated to find the best substitutes </a:t>
            </a:r>
            <a:endParaRPr lang="en-US" dirty="0" smtClean="0">
              <a:latin typeface="Futura Bk" charset="0"/>
            </a:endParaRPr>
          </a:p>
          <a:p>
            <a:endParaRPr lang="en-US" dirty="0">
              <a:latin typeface="Futura Bk" charset="0"/>
            </a:endParaRPr>
          </a:p>
        </p:txBody>
      </p:sp>
    </p:spTree>
    <p:extLst>
      <p:ext uri="{BB962C8B-B14F-4D97-AF65-F5344CB8AC3E}">
        <p14:creationId xmlns:p14="http://schemas.microsoft.com/office/powerpoint/2010/main" val="10247927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Companies like Adidas and Levi Strauss and the Gap are using the Green Screen to tell their suppliers “stop using red benchmark one chemicals and don’t replace them with other red chemicals. Try to find greener chemicals instead.</a:t>
            </a:r>
            <a:endParaRPr lang="en-US" dirty="0" smtClean="0"/>
          </a:p>
        </p:txBody>
      </p:sp>
      <p:sp>
        <p:nvSpPr>
          <p:cNvPr id="4" name="Slide Number Placeholder 3"/>
          <p:cNvSpPr>
            <a:spLocks noGrp="1"/>
          </p:cNvSpPr>
          <p:nvPr>
            <p:ph type="sldNum" sz="quarter" idx="10"/>
          </p:nvPr>
        </p:nvSpPr>
        <p:spPr/>
        <p:txBody>
          <a:bodyPr/>
          <a:lstStyle/>
          <a:p>
            <a:fld id="{EF75C24E-60ED-804F-9FC8-ECFAECC2A543}" type="slidenum">
              <a:rPr lang="en-US" smtClean="0"/>
              <a:pPr/>
              <a:t>74</a:t>
            </a:fld>
            <a:endParaRPr lang="en-US" dirty="0"/>
          </a:p>
        </p:txBody>
      </p:sp>
    </p:spTree>
    <p:extLst>
      <p:ext uri="{BB962C8B-B14F-4D97-AF65-F5344CB8AC3E}">
        <p14:creationId xmlns:p14="http://schemas.microsoft.com/office/powerpoint/2010/main" val="39812706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a:t>
            </a:r>
            <a:r>
              <a:rPr lang="en-US" baseline="0" dirty="0" smtClean="0"/>
              <a:t> notes (read or summarize slide)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75</a:t>
            </a:fld>
            <a:endParaRPr lang="en-US" dirty="0"/>
          </a:p>
        </p:txBody>
      </p:sp>
    </p:spTree>
    <p:extLst>
      <p:ext uri="{BB962C8B-B14F-4D97-AF65-F5344CB8AC3E}">
        <p14:creationId xmlns:p14="http://schemas.microsoft.com/office/powerpoint/2010/main" val="38740079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a:t>
            </a:r>
            <a:r>
              <a:rPr lang="en-US" dirty="0" err="1" smtClean="0"/>
              <a:t>Walmart</a:t>
            </a:r>
            <a:r>
              <a:rPr lang="en-US" dirty="0" smtClean="0"/>
              <a:t>, ((!!!!#&amp;@*) WALMART is adopting a safer</a:t>
            </a:r>
            <a:r>
              <a:rPr lang="en-US" baseline="0" dirty="0" smtClean="0"/>
              <a:t> chemicals system</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76</a:t>
            </a:fld>
            <a:endParaRPr lang="en-US" dirty="0"/>
          </a:p>
        </p:txBody>
      </p:sp>
    </p:spTree>
    <p:extLst>
      <p:ext uri="{BB962C8B-B14F-4D97-AF65-F5344CB8AC3E}">
        <p14:creationId xmlns:p14="http://schemas.microsoft.com/office/powerpoint/2010/main" val="4110365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Walmart</a:t>
            </a:r>
            <a:r>
              <a:rPr lang="en-US" dirty="0" smtClean="0"/>
              <a:t> has</a:t>
            </a:r>
            <a:r>
              <a:rPr lang="en-US" baseline="0" dirty="0" smtClean="0"/>
              <a:t> just issued an implementation guide for how their suppliers should be moving away from chemicals of concern – a long list of all of the chemicals that government agencies around the world have determined our dangerous. We call this group of government agencies – authoritative bodies.</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77</a:t>
            </a:fld>
            <a:endParaRPr lang="en-US" dirty="0"/>
          </a:p>
        </p:txBody>
      </p:sp>
    </p:spTree>
    <p:extLst>
      <p:ext uri="{BB962C8B-B14F-4D97-AF65-F5344CB8AC3E}">
        <p14:creationId xmlns:p14="http://schemas.microsoft.com/office/powerpoint/2010/main" val="15613711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ChemHAT,</a:t>
            </a:r>
            <a:r>
              <a:rPr lang="en-US" baseline="0" dirty="0" smtClean="0"/>
              <a:t>  the database designed by and for workers, gives you information about the health hazards of chemicals and the availability of safer alternatives. It is based on a similar list of authoritative lists that </a:t>
            </a:r>
            <a:r>
              <a:rPr lang="en-US" baseline="0" dirty="0" err="1" smtClean="0"/>
              <a:t>Walmart</a:t>
            </a:r>
            <a:r>
              <a:rPr lang="en-US" baseline="0" dirty="0" smtClean="0"/>
              <a:t> is using, So, pretty much,  if a chemical has red or orange icons on ChemHAT, </a:t>
            </a:r>
            <a:r>
              <a:rPr lang="en-US" baseline="0" dirty="0" err="1" smtClean="0"/>
              <a:t>Walmart</a:t>
            </a:r>
            <a:r>
              <a:rPr lang="en-US" baseline="0" dirty="0" smtClean="0"/>
              <a:t> wants its suppliers to replace it with safer chemicals, </a:t>
            </a:r>
          </a:p>
          <a:p>
            <a:endParaRPr lang="en-US" baseline="0" dirty="0" smtClean="0"/>
          </a:p>
          <a:p>
            <a:r>
              <a:rPr lang="en-US" baseline="0" dirty="0" smtClean="0"/>
              <a:t>Facilitators notes</a:t>
            </a:r>
          </a:p>
          <a:p>
            <a:r>
              <a:rPr lang="en-US" baseline="0" dirty="0" smtClean="0"/>
              <a:t>  Note that you will see the </a:t>
            </a:r>
            <a:r>
              <a:rPr lang="en-US" baseline="0" dirty="0" err="1" smtClean="0"/>
              <a:t>lightbulb</a:t>
            </a:r>
            <a:r>
              <a:rPr lang="en-US" baseline="0" dirty="0" smtClean="0"/>
              <a:t> and hardhat when </a:t>
            </a:r>
            <a:r>
              <a:rPr lang="en-US" baseline="0" dirty="0" err="1" smtClean="0"/>
              <a:t>ChemHat</a:t>
            </a:r>
            <a:r>
              <a:rPr lang="en-US" baseline="0" dirty="0" smtClean="0"/>
              <a:t> is referred to.</a:t>
            </a:r>
          </a:p>
          <a:p>
            <a:endParaRPr lang="en-US" baseline="0" dirty="0" smtClean="0"/>
          </a:p>
          <a:p>
            <a:r>
              <a:rPr lang="en-US" baseline="0" dirty="0" smtClean="0"/>
              <a:t>Located at:  </a:t>
            </a:r>
            <a:r>
              <a:rPr lang="en-US" baseline="0" dirty="0" err="1" smtClean="0"/>
              <a:t>ChemHAT.org</a:t>
            </a:r>
            <a:r>
              <a:rPr lang="en-US" baseline="0" dirty="0" smtClean="0"/>
              <a:t> </a:t>
            </a:r>
          </a:p>
          <a:p>
            <a:r>
              <a:rPr lang="en-US" baseline="0" dirty="0" smtClean="0"/>
              <a:t> (Information available:  Icons like the playing cards you used </a:t>
            </a:r>
          </a:p>
          <a:p>
            <a:r>
              <a:rPr lang="en-US" baseline="0" dirty="0" smtClean="0"/>
              <a:t>How can it affect my health:</a:t>
            </a:r>
          </a:p>
          <a:p>
            <a:r>
              <a:rPr lang="en-US" baseline="0" dirty="0" smtClean="0"/>
              <a:t>Breast Cancer Icon and many others</a:t>
            </a:r>
          </a:p>
          <a:p>
            <a:r>
              <a:rPr lang="en-US" baseline="0" dirty="0" smtClean="0"/>
              <a:t>Inherent hazards (flammable/restricted list)</a:t>
            </a:r>
          </a:p>
          <a:p>
            <a:r>
              <a:rPr lang="en-US" baseline="0" dirty="0" smtClean="0"/>
              <a:t>Safer alternatives?</a:t>
            </a:r>
          </a:p>
          <a:p>
            <a:endParaRPr lang="en-US" baseline="0" dirty="0" smtClean="0"/>
          </a:p>
        </p:txBody>
      </p:sp>
      <p:sp>
        <p:nvSpPr>
          <p:cNvPr id="4" name="Slide Number Placeholder 3"/>
          <p:cNvSpPr>
            <a:spLocks noGrp="1"/>
          </p:cNvSpPr>
          <p:nvPr>
            <p:ph type="sldNum" sz="quarter" idx="10"/>
          </p:nvPr>
        </p:nvSpPr>
        <p:spPr/>
        <p:txBody>
          <a:bodyPr/>
          <a:lstStyle/>
          <a:p>
            <a:fld id="{EF75C24E-60ED-804F-9FC8-ECFAECC2A543}" type="slidenum">
              <a:rPr lang="en-US" smtClean="0"/>
              <a:pPr/>
              <a:t>78</a:t>
            </a:fld>
            <a:endParaRPr lang="en-US" dirty="0"/>
          </a:p>
        </p:txBody>
      </p:sp>
    </p:spTree>
    <p:extLst>
      <p:ext uri="{BB962C8B-B14F-4D97-AF65-F5344CB8AC3E}">
        <p14:creationId xmlns:p14="http://schemas.microsoft.com/office/powerpoint/2010/main" val="19020241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r>
              <a:rPr lang="en-US" dirty="0" smtClean="0"/>
              <a:t>Here’s an example of the ChemHAT  search results for formaldehyde, showing all of the toxic effects of the chemical.</a:t>
            </a:r>
            <a:endParaRPr lang="en-US" dirty="0"/>
          </a:p>
        </p:txBody>
      </p:sp>
      <p:sp>
        <p:nvSpPr>
          <p:cNvPr id="4" name="Slide Number Placeholder 3"/>
          <p:cNvSpPr>
            <a:spLocks noGrp="1"/>
          </p:cNvSpPr>
          <p:nvPr>
            <p:ph type="sldNum" sz="quarter" idx="10"/>
          </p:nvPr>
        </p:nvSpPr>
        <p:spPr/>
        <p:txBody>
          <a:bodyPr/>
          <a:lstStyle/>
          <a:p>
            <a:fld id="{0CA1A170-69E4-4C4D-9101-057AADBB7A6D}" type="slidenum">
              <a:rPr lang="en-US" smtClean="0"/>
              <a:pPr/>
              <a:t>79</a:t>
            </a:fld>
            <a:endParaRPr lang="en-US"/>
          </a:p>
        </p:txBody>
      </p:sp>
    </p:spTree>
    <p:extLst>
      <p:ext uri="{BB962C8B-B14F-4D97-AF65-F5344CB8AC3E}">
        <p14:creationId xmlns:p14="http://schemas.microsoft.com/office/powerpoint/2010/main" val="1505186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endParaRPr lang="en-US" dirty="0" smtClean="0"/>
          </a:p>
          <a:p>
            <a:r>
              <a:rPr lang="en-US" dirty="0" smtClean="0"/>
              <a:t>And</a:t>
            </a:r>
            <a:r>
              <a:rPr lang="en-US" baseline="0" dirty="0" smtClean="0"/>
              <a:t> when you scroll down you see the possible routes of exposure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80</a:t>
            </a:fld>
            <a:endParaRPr lang="en-US" dirty="0"/>
          </a:p>
        </p:txBody>
      </p:sp>
    </p:spTree>
    <p:extLst>
      <p:ext uri="{BB962C8B-B14F-4D97-AF65-F5344CB8AC3E}">
        <p14:creationId xmlns:p14="http://schemas.microsoft.com/office/powerpoint/2010/main" val="1037007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r>
              <a:rPr lang="en-US" baseline="0" dirty="0" smtClean="0"/>
              <a:t> And when you scroll down more </a:t>
            </a:r>
            <a:r>
              <a:rPr lang="en-US" dirty="0" smtClean="0"/>
              <a:t>If there is information on alternatives in ChemHAT,</a:t>
            </a:r>
            <a:r>
              <a:rPr lang="en-US" baseline="0" dirty="0" smtClean="0"/>
              <a:t> you’ll be taken directly to SubsPORT, which is a collection of substitution case studies and safer alternatives. This is the part of ChemHAT that we are now working to expand. </a:t>
            </a:r>
            <a:endParaRPr lang="en-US" dirty="0"/>
          </a:p>
        </p:txBody>
      </p:sp>
      <p:sp>
        <p:nvSpPr>
          <p:cNvPr id="4" name="Slide Number Placeholder 3"/>
          <p:cNvSpPr>
            <a:spLocks noGrp="1"/>
          </p:cNvSpPr>
          <p:nvPr>
            <p:ph type="sldNum" sz="quarter" idx="10"/>
          </p:nvPr>
        </p:nvSpPr>
        <p:spPr/>
        <p:txBody>
          <a:bodyPr/>
          <a:lstStyle/>
          <a:p>
            <a:fld id="{0CA1A170-69E4-4C4D-9101-057AADBB7A6D}" type="slidenum">
              <a:rPr lang="en-US" smtClean="0"/>
              <a:pPr/>
              <a:t>81</a:t>
            </a:fld>
            <a:endParaRPr lang="en-US"/>
          </a:p>
        </p:txBody>
      </p:sp>
    </p:spTree>
    <p:extLst>
      <p:ext uri="{BB962C8B-B14F-4D97-AF65-F5344CB8AC3E}">
        <p14:creationId xmlns:p14="http://schemas.microsoft.com/office/powerpoint/2010/main" val="15714970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ChemHAT is designed to build</a:t>
            </a:r>
            <a:r>
              <a:rPr lang="en-US" baseline="0" dirty="0" smtClean="0"/>
              <a:t> on the information that is part of the new Globally Harmonized System of Classification and Labeling of Chemicals usually referred to as GHS. GHS groups all chronic health problems under the exploding chest pictogram. (Cancer and infertility get the same pictogram).</a:t>
            </a:r>
          </a:p>
          <a:p>
            <a:endParaRPr lang="en-US" baseline="0" dirty="0" smtClean="0"/>
          </a:p>
          <a:p>
            <a:r>
              <a:rPr lang="en-US" baseline="0" dirty="0" smtClean="0"/>
              <a:t>More information on GHS if you need it: </a:t>
            </a:r>
          </a:p>
          <a:p>
            <a:endParaRPr lang="en-US" baseline="0" dirty="0" smtClean="0"/>
          </a:p>
          <a:p>
            <a:r>
              <a:rPr lang="en-US" sz="1200" kern="1200" dirty="0" smtClean="0">
                <a:solidFill>
                  <a:schemeClr val="tx1"/>
                </a:solidFill>
                <a:latin typeface="+mn-lt"/>
                <a:ea typeface="+mn-ea"/>
                <a:cs typeface="+mn-cs"/>
              </a:rPr>
              <a:t>OSHA adopted GHS as a revision to its Hazard Communication Standard in 2012.. There is a transition period to implement GHS gradually between 2012 and June 2016.</a:t>
            </a:r>
          </a:p>
          <a:p>
            <a:r>
              <a:rPr lang="en-US" sz="1200" kern="1200" dirty="0" smtClean="0">
                <a:solidFill>
                  <a:schemeClr val="tx1"/>
                </a:solidFill>
                <a:latin typeface="+mn-lt"/>
                <a:ea typeface="+mn-ea"/>
                <a:cs typeface="+mn-cs"/>
              </a:rPr>
              <a:t>The old Hazard Communication standard allowed chemical manufacturers and importers to convey hazard information on labels and material safety data sheets in any format they chose. The revised standard uses GHS hazard phrases and has a single set of criteria for classifying chemicals according to their health and physical hazards. It also specifies elements for communicating hazards through labels and safety data sheets.</a:t>
            </a:r>
          </a:p>
          <a:p>
            <a:r>
              <a:rPr lang="en-US" sz="1200" b="1" kern="1200" dirty="0" smtClean="0">
                <a:solidFill>
                  <a:schemeClr val="tx1"/>
                </a:solidFill>
                <a:latin typeface="+mn-lt"/>
                <a:ea typeface="+mn-ea"/>
                <a:cs typeface="+mn-cs"/>
              </a:rPr>
              <a:t>GHS changes to the Hazard Communication Standard</a:t>
            </a:r>
          </a:p>
          <a:p>
            <a:r>
              <a:rPr lang="en-US" sz="1200" b="0" kern="1200" dirty="0" smtClean="0">
                <a:solidFill>
                  <a:schemeClr val="tx1"/>
                </a:solidFill>
                <a:latin typeface="+mn-lt"/>
                <a:ea typeface="+mn-ea"/>
                <a:cs typeface="+mn-cs"/>
              </a:rPr>
              <a:t>There are four major changes to the Hazard Communication standard:</a:t>
            </a:r>
          </a:p>
          <a:p>
            <a:r>
              <a:rPr lang="en-US" sz="1200" b="1" kern="1200" dirty="0" smtClean="0">
                <a:solidFill>
                  <a:schemeClr val="tx1"/>
                </a:solidFill>
                <a:latin typeface="+mn-lt"/>
                <a:ea typeface="+mn-ea"/>
                <a:cs typeface="+mn-cs"/>
              </a:rPr>
              <a:t>Hazard classification</a:t>
            </a:r>
            <a:r>
              <a:rPr lang="en-US" sz="1200" b="0" kern="1200" dirty="0" smtClean="0">
                <a:solidFill>
                  <a:schemeClr val="tx1"/>
                </a:solidFill>
                <a:latin typeface="+mn-lt"/>
                <a:ea typeface="+mn-ea"/>
                <a:cs typeface="+mn-cs"/>
              </a:rPr>
              <a:t> - Chemical manufacturers and importers are still required to determine the hazards of the chemicals they produce or import. Under the revision, health and physical hazard classification determinations are now made using standard specific criteria. Not all health hazards are covered under GHS including chemicals that are toxic to the brain and nervous system.</a:t>
            </a:r>
          </a:p>
          <a:p>
            <a:r>
              <a:rPr lang="en-US" sz="1200" b="1" kern="1200" dirty="0" smtClean="0">
                <a:solidFill>
                  <a:schemeClr val="tx1"/>
                </a:solidFill>
                <a:latin typeface="+mn-lt"/>
                <a:ea typeface="+mn-ea"/>
                <a:cs typeface="+mn-cs"/>
              </a:rPr>
              <a:t>Labels</a:t>
            </a:r>
            <a:r>
              <a:rPr lang="en-US" sz="1200" b="0" kern="1200" dirty="0" smtClean="0">
                <a:solidFill>
                  <a:schemeClr val="tx1"/>
                </a:solidFill>
                <a:latin typeface="+mn-lt"/>
                <a:ea typeface="+mn-ea"/>
                <a:cs typeface="+mn-cs"/>
              </a:rPr>
              <a:t> - Chemical manufacturers and importers are now required to provide a label that includes a signal word, pictogram, hazard statement, and precautionary statement for each hazard class and category.</a:t>
            </a:r>
          </a:p>
          <a:p>
            <a:r>
              <a:rPr lang="en-US" sz="1200" b="1" kern="1200" dirty="0" smtClean="0">
                <a:solidFill>
                  <a:schemeClr val="tx1"/>
                </a:solidFill>
                <a:latin typeface="+mn-lt"/>
                <a:ea typeface="+mn-ea"/>
                <a:cs typeface="+mn-cs"/>
              </a:rPr>
              <a:t>Safety Data Sheets (SDS)</a:t>
            </a:r>
            <a:r>
              <a:rPr lang="en-US" sz="1200" b="0" kern="1200" dirty="0" smtClean="0">
                <a:solidFill>
                  <a:schemeClr val="tx1"/>
                </a:solidFill>
                <a:latin typeface="+mn-lt"/>
                <a:ea typeface="+mn-ea"/>
                <a:cs typeface="+mn-cs"/>
              </a:rPr>
              <a:t> - These will replace material safety data sheets (MSDS) and now have a format with 16 specific sections to ensure consistency in presenting important hazard and protection information.</a:t>
            </a:r>
          </a:p>
          <a:p>
            <a:r>
              <a:rPr lang="en-US" sz="1200" b="1" kern="1200" dirty="0" smtClean="0">
                <a:solidFill>
                  <a:schemeClr val="tx1"/>
                </a:solidFill>
                <a:latin typeface="+mn-lt"/>
                <a:ea typeface="+mn-ea"/>
                <a:cs typeface="+mn-cs"/>
              </a:rPr>
              <a:t>Information and training</a:t>
            </a:r>
            <a:r>
              <a:rPr lang="en-US" sz="1200" b="0" kern="1200" dirty="0" smtClean="0">
                <a:solidFill>
                  <a:schemeClr val="tx1"/>
                </a:solidFill>
                <a:latin typeface="+mn-lt"/>
                <a:ea typeface="+mn-ea"/>
                <a:cs typeface="+mn-cs"/>
              </a:rPr>
              <a:t> - The revision requires employers to provide workers with training on the new label elements and safety data sheet format in addition to the current Hazard Communication Standard training requirements by December 1, 2013.</a:t>
            </a:r>
          </a:p>
          <a:p>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82</a:t>
            </a:fld>
            <a:endParaRPr lang="en-US" dirty="0"/>
          </a:p>
        </p:txBody>
      </p:sp>
    </p:spTree>
    <p:extLst>
      <p:ext uri="{BB962C8B-B14F-4D97-AF65-F5344CB8AC3E}">
        <p14:creationId xmlns:p14="http://schemas.microsoft.com/office/powerpoint/2010/main" val="3552198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training is about breast cancer, but really we could be talking about putting all</a:t>
            </a:r>
            <a:r>
              <a:rPr lang="en-US" dirty="0" smtClean="0"/>
              <a:t> workplace cancers</a:t>
            </a:r>
            <a:r>
              <a:rPr lang="en-US" baseline="0" dirty="0" smtClean="0"/>
              <a:t> out of work.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8</a:t>
            </a:fld>
            <a:endParaRPr lang="en-US" dirty="0"/>
          </a:p>
        </p:txBody>
      </p:sp>
    </p:spTree>
    <p:extLst>
      <p:ext uri="{BB962C8B-B14F-4D97-AF65-F5344CB8AC3E}">
        <p14:creationId xmlns:p14="http://schemas.microsoft.com/office/powerpoint/2010/main" val="8587860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Script:</a:t>
            </a:r>
          </a:p>
          <a:p>
            <a:r>
              <a:rPr lang="en-US" sz="1200" dirty="0" smtClean="0"/>
              <a:t>ChemHAT will give you more information when you see the GHS Health Hazard Pictogram (the exploding chest)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83</a:t>
            </a:fld>
            <a:endParaRPr lang="en-US" dirty="0"/>
          </a:p>
        </p:txBody>
      </p:sp>
    </p:spTree>
    <p:extLst>
      <p:ext uri="{BB962C8B-B14F-4D97-AF65-F5344CB8AC3E}">
        <p14:creationId xmlns:p14="http://schemas.microsoft.com/office/powerpoint/2010/main" val="248387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this exercise to teach the difference between the GHS pictograms (the images with the red outline) and the ChemHAT icons.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84</a:t>
            </a:fld>
            <a:endParaRPr lang="en-US" dirty="0"/>
          </a:p>
        </p:txBody>
      </p:sp>
    </p:spTree>
    <p:extLst>
      <p:ext uri="{BB962C8B-B14F-4D97-AF65-F5344CB8AC3E}">
        <p14:creationId xmlns:p14="http://schemas.microsoft.com/office/powerpoint/2010/main" val="13710787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ChemHAT and this training are designed to help us move up the hierarchy of controls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ASK – Does</a:t>
            </a:r>
            <a:r>
              <a:rPr lang="en-US" baseline="0" dirty="0" smtClean="0"/>
              <a:t> anyone recognize the hierarchy of controls? </a:t>
            </a:r>
          </a:p>
          <a:p>
            <a:r>
              <a:rPr lang="en-US" baseline="0" dirty="0" smtClean="0"/>
              <a:t>This is how we deal with hazards in the workplace. The most effective is elimination, which means that we get rid of the hazard altogether. What do substitution, engineering controls, administrative controls, and personal protective equipment mean?</a:t>
            </a:r>
          </a:p>
          <a:p>
            <a:endParaRPr lang="en-US" dirty="0" smtClean="0"/>
          </a:p>
        </p:txBody>
      </p:sp>
      <p:sp>
        <p:nvSpPr>
          <p:cNvPr id="4" name="Slide Number Placeholder 3"/>
          <p:cNvSpPr>
            <a:spLocks noGrp="1"/>
          </p:cNvSpPr>
          <p:nvPr>
            <p:ph type="sldNum" sz="quarter" idx="10"/>
          </p:nvPr>
        </p:nvSpPr>
        <p:spPr/>
        <p:txBody>
          <a:bodyPr/>
          <a:lstStyle/>
          <a:p>
            <a:fld id="{EF75C24E-60ED-804F-9FC8-ECFAECC2A543}" type="slidenum">
              <a:rPr lang="en-US" smtClean="0"/>
              <a:pPr/>
              <a:t>85</a:t>
            </a:fld>
            <a:endParaRPr lang="en-US" dirty="0"/>
          </a:p>
        </p:txBody>
      </p:sp>
    </p:spTree>
    <p:extLst>
      <p:ext uri="{BB962C8B-B14F-4D97-AF65-F5344CB8AC3E}">
        <p14:creationId xmlns:p14="http://schemas.microsoft.com/office/powerpoint/2010/main" val="42832424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r>
              <a:rPr lang="en-US" dirty="0" smtClean="0"/>
              <a:t>As this study showed, moving</a:t>
            </a:r>
            <a:r>
              <a:rPr lang="en-US" baseline="0" dirty="0" smtClean="0"/>
              <a:t> to safer chemicals can help us bring good jobs back to the United States</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86</a:t>
            </a:fld>
            <a:endParaRPr lang="en-US" dirty="0"/>
          </a:p>
        </p:txBody>
      </p:sp>
    </p:spTree>
    <p:extLst>
      <p:ext uri="{BB962C8B-B14F-4D97-AF65-F5344CB8AC3E}">
        <p14:creationId xmlns:p14="http://schemas.microsoft.com/office/powerpoint/2010/main" val="10410602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Script</a:t>
            </a:r>
          </a:p>
          <a:p>
            <a:r>
              <a:rPr lang="en-US" dirty="0" smtClean="0"/>
              <a:t>If you look at this slide you</a:t>
            </a:r>
            <a:r>
              <a:rPr lang="en-US" baseline="0" dirty="0" smtClean="0"/>
              <a:t> can see how j</a:t>
            </a:r>
            <a:r>
              <a:rPr lang="en-US" dirty="0" smtClean="0"/>
              <a:t>obs</a:t>
            </a:r>
            <a:r>
              <a:rPr lang="en-US" baseline="0" dirty="0" smtClean="0"/>
              <a:t> in the non-pharmaceutical part of the chemical industry -- what we call industrial chemicals and plastics – the top two lines have been going down steadily for the last twenty years.. R</a:t>
            </a:r>
            <a:r>
              <a:rPr lang="en-US" dirty="0" smtClean="0"/>
              <a:t>esearch and development has been going down as well. This</a:t>
            </a:r>
            <a:r>
              <a:rPr lang="en-US" baseline="0" dirty="0" smtClean="0"/>
              <a:t> report showed that stimulating innovation in the industrial chemical industry can do for that part of the industry what r and s expenditures have done for pharmaceuticals – keep people working and even added jobs here in the United States.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87</a:t>
            </a:fld>
            <a:endParaRPr lang="en-US" dirty="0"/>
          </a:p>
        </p:txBody>
      </p:sp>
    </p:spTree>
    <p:extLst>
      <p:ext uri="{BB962C8B-B14F-4D97-AF65-F5344CB8AC3E}">
        <p14:creationId xmlns:p14="http://schemas.microsoft.com/office/powerpoint/2010/main" val="22602828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Script:  </a:t>
            </a:r>
          </a:p>
          <a:p>
            <a:r>
              <a:rPr lang="en-US" baseline="0" dirty="0" smtClean="0"/>
              <a:t>Here are thr</a:t>
            </a:r>
            <a:r>
              <a:rPr lang="en-US" dirty="0" smtClean="0"/>
              <a:t>ee examples of the</a:t>
            </a:r>
            <a:r>
              <a:rPr lang="en-US" baseline="0" dirty="0" smtClean="0"/>
              <a:t> kind of innovation we’re talking about (then read slide)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88</a:t>
            </a:fld>
            <a:endParaRPr lang="en-US" dirty="0"/>
          </a:p>
        </p:txBody>
      </p:sp>
    </p:spTree>
    <p:extLst>
      <p:ext uri="{BB962C8B-B14F-4D97-AF65-F5344CB8AC3E}">
        <p14:creationId xmlns:p14="http://schemas.microsoft.com/office/powerpoint/2010/main" val="28835374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 What tools do we use to improve health</a:t>
            </a:r>
            <a:r>
              <a:rPr lang="en-US" baseline="0" dirty="0" smtClean="0"/>
              <a:t> and safety conditions in our workplaces?</a:t>
            </a:r>
            <a:endParaRPr lang="en-US" dirty="0" smtClean="0"/>
          </a:p>
          <a:p>
            <a:r>
              <a:rPr lang="en-US" dirty="0" smtClean="0"/>
              <a:t>Draw</a:t>
            </a:r>
            <a:r>
              <a:rPr lang="en-US" baseline="0" dirty="0" smtClean="0"/>
              <a:t> out answers like:</a:t>
            </a:r>
          </a:p>
          <a:p>
            <a:r>
              <a:rPr lang="en-US" baseline="0" dirty="0" smtClean="0"/>
              <a:t>joint &amp; union-only health &amp; safety committees, contract language, complaint forms, research, surveys of our members, talking to our members, talk to OSHA/MSHA, continuous bargaining, grievances, training, union meetings, CAT Teams, OSHA 300 logs, incident and near miss reports</a:t>
            </a:r>
            <a:endParaRPr lang="en-US" dirty="0" smtClean="0"/>
          </a:p>
          <a:p>
            <a:endParaRPr lang="en-US" dirty="0"/>
          </a:p>
        </p:txBody>
      </p:sp>
      <p:sp>
        <p:nvSpPr>
          <p:cNvPr id="4" name="Slide Number Placeholder 3"/>
          <p:cNvSpPr>
            <a:spLocks noGrp="1"/>
          </p:cNvSpPr>
          <p:nvPr>
            <p:ph type="sldNum" sz="quarter" idx="10"/>
          </p:nvPr>
        </p:nvSpPr>
        <p:spPr/>
        <p:txBody>
          <a:bodyPr/>
          <a:lstStyle/>
          <a:p>
            <a:fld id="{50F440D8-25D4-4948-B6F1-F36739E11055}" type="slidenum">
              <a:rPr lang="en-US" smtClean="0"/>
              <a:pPr/>
              <a:t>89</a:t>
            </a:fld>
            <a:endParaRPr lang="en-US" dirty="0"/>
          </a:p>
        </p:txBody>
      </p:sp>
    </p:spTree>
    <p:extLst>
      <p:ext uri="{BB962C8B-B14F-4D97-AF65-F5344CB8AC3E}">
        <p14:creationId xmlns:p14="http://schemas.microsoft.com/office/powerpoint/2010/main" val="37599589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a:t>
            </a:r>
            <a:r>
              <a:rPr lang="en-US" baseline="0" dirty="0" smtClean="0"/>
              <a:t> example:</a:t>
            </a:r>
          </a:p>
          <a:p>
            <a:r>
              <a:rPr lang="en-US" baseline="0" dirty="0" smtClean="0"/>
              <a:t>A USW local union in Michigan surveyed their members before bargaining and found that health and safety was a major concern. The local bargained new health &amp; safety language into their contract using the draft language from the USW International Health, Safety &amp; Environment Department. One of the items in their contract was hazard mapping training for workers. During some of the training they found that the company’s emergency response plan was inadequate because it would take nearly an hour for the local fire department to respond. The local union health and safety committee researched the elements of good emergency response plans and worked with the management committee to re-write the emergency response plan. The union is taking the lead on building an on-site emergency response team. The local union kept the membership engaged through the entire process using a health and safety newsletter written by the health and safety committee. </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90</a:t>
            </a:fld>
            <a:endParaRPr lang="en-US"/>
          </a:p>
        </p:txBody>
      </p:sp>
    </p:spTree>
    <p:extLst>
      <p:ext uri="{BB962C8B-B14F-4D97-AF65-F5344CB8AC3E}">
        <p14:creationId xmlns:p14="http://schemas.microsoft.com/office/powerpoint/2010/main" val="30931180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r>
              <a:rPr lang="en-US" dirty="0" smtClean="0"/>
              <a:t>This training is based in</a:t>
            </a:r>
            <a:r>
              <a:rPr lang="en-US" baseline="0" dirty="0" smtClean="0"/>
              <a:t> part on the work that the BlueGreen Alliance has done with CWA District 9 to first train workers and then to have these trained workers serve as the leaders of a campaign to convince AT&amp;T to move to safer alternatives</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91</a:t>
            </a:fld>
            <a:endParaRPr lang="en-US" dirty="0"/>
          </a:p>
        </p:txBody>
      </p:sp>
    </p:spTree>
    <p:extLst>
      <p:ext uri="{BB962C8B-B14F-4D97-AF65-F5344CB8AC3E}">
        <p14:creationId xmlns:p14="http://schemas.microsoft.com/office/powerpoint/2010/main" val="16907717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So how do we do it?</a:t>
            </a:r>
            <a:r>
              <a:rPr lang="en-US" baseline="0" dirty="0" smtClean="0"/>
              <a:t> How do we put breast cancer out of work? </a:t>
            </a:r>
          </a:p>
        </p:txBody>
      </p:sp>
      <p:sp>
        <p:nvSpPr>
          <p:cNvPr id="4" name="Slide Number Placeholder 3"/>
          <p:cNvSpPr>
            <a:spLocks noGrp="1"/>
          </p:cNvSpPr>
          <p:nvPr>
            <p:ph type="sldNum" sz="quarter" idx="10"/>
          </p:nvPr>
        </p:nvSpPr>
        <p:spPr/>
        <p:txBody>
          <a:bodyPr/>
          <a:lstStyle/>
          <a:p>
            <a:fld id="{EF75C24E-60ED-804F-9FC8-ECFAECC2A543}" type="slidenum">
              <a:rPr lang="en-US" smtClean="0"/>
              <a:pPr/>
              <a:t>92</a:t>
            </a:fld>
            <a:endParaRPr lang="en-US" dirty="0"/>
          </a:p>
        </p:txBody>
      </p:sp>
    </p:spTree>
    <p:extLst>
      <p:ext uri="{BB962C8B-B14F-4D97-AF65-F5344CB8AC3E}">
        <p14:creationId xmlns:p14="http://schemas.microsoft.com/office/powerpoint/2010/main" val="3535311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workplace-related</a:t>
            </a:r>
            <a:r>
              <a:rPr lang="en-US" baseline="0" dirty="0" smtClean="0"/>
              <a:t> infertility in both men and women</a:t>
            </a:r>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9</a:t>
            </a:fld>
            <a:endParaRPr lang="en-US" dirty="0"/>
          </a:p>
        </p:txBody>
      </p:sp>
    </p:spTree>
    <p:extLst>
      <p:ext uri="{BB962C8B-B14F-4D97-AF65-F5344CB8AC3E}">
        <p14:creationId xmlns:p14="http://schemas.microsoft.com/office/powerpoint/2010/main" val="37141655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This is the home search page for</a:t>
            </a:r>
            <a:r>
              <a:rPr lang="en-US" baseline="0" dirty="0" smtClean="0"/>
              <a:t> ChemHAT; you can enter either the chemical or CAS number. </a:t>
            </a:r>
          </a:p>
          <a:p>
            <a:endParaRPr lang="en-US" baseline="0" dirty="0" smtClean="0"/>
          </a:p>
          <a:p>
            <a:r>
              <a:rPr lang="en-US" baseline="0" dirty="0" smtClean="0"/>
              <a:t>Presenters Note:</a:t>
            </a:r>
          </a:p>
          <a:p>
            <a:r>
              <a:rPr lang="en-US" baseline="0" dirty="0" smtClean="0"/>
              <a:t>Ask people to take out their smart device and their MSDS sheet, Organize people in groups of two and three to make use of the MSDS sheets and the smart phones and lap tops. </a:t>
            </a:r>
            <a:endParaRPr lang="en-US" dirty="0"/>
          </a:p>
        </p:txBody>
      </p:sp>
      <p:sp>
        <p:nvSpPr>
          <p:cNvPr id="4" name="Slide Number Placeholder 3"/>
          <p:cNvSpPr>
            <a:spLocks noGrp="1"/>
          </p:cNvSpPr>
          <p:nvPr>
            <p:ph type="sldNum" sz="quarter" idx="10"/>
          </p:nvPr>
        </p:nvSpPr>
        <p:spPr/>
        <p:txBody>
          <a:bodyPr/>
          <a:lstStyle/>
          <a:p>
            <a:fld id="{0CA1A170-69E4-4C4D-9101-057AADBB7A6D}" type="slidenum">
              <a:rPr lang="en-US" smtClean="0"/>
              <a:pPr/>
              <a:t>93</a:t>
            </a:fld>
            <a:endParaRPr lang="en-US"/>
          </a:p>
        </p:txBody>
      </p:sp>
    </p:spTree>
    <p:extLst>
      <p:ext uri="{BB962C8B-B14F-4D97-AF65-F5344CB8AC3E}">
        <p14:creationId xmlns:p14="http://schemas.microsoft.com/office/powerpoint/2010/main" val="13077899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information about how ChemHAT work, Breast Cancer, Other ways to protect your family from dangerous chemicals </a:t>
            </a:r>
          </a:p>
          <a:p>
            <a:endParaRPr lang="en-US" dirty="0"/>
          </a:p>
        </p:txBody>
      </p:sp>
      <p:sp>
        <p:nvSpPr>
          <p:cNvPr id="4" name="Slide Number Placeholder 3"/>
          <p:cNvSpPr>
            <a:spLocks noGrp="1"/>
          </p:cNvSpPr>
          <p:nvPr>
            <p:ph type="sldNum" sz="quarter" idx="10"/>
          </p:nvPr>
        </p:nvSpPr>
        <p:spPr/>
        <p:txBody>
          <a:bodyPr/>
          <a:lstStyle/>
          <a:p>
            <a:fld id="{EF75C24E-60ED-804F-9FC8-ECFAECC2A543}" type="slidenum">
              <a:rPr lang="en-US" smtClean="0"/>
              <a:pPr/>
              <a:t>98</a:t>
            </a:fld>
            <a:endParaRPr lang="en-US" dirty="0"/>
          </a:p>
        </p:txBody>
      </p:sp>
    </p:spTree>
    <p:extLst>
      <p:ext uri="{BB962C8B-B14F-4D97-AF65-F5344CB8AC3E}">
        <p14:creationId xmlns:p14="http://schemas.microsoft.com/office/powerpoint/2010/main" val="39390588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871842" eaLnBrk="0" hangingPunct="0">
              <a:spcBef>
                <a:spcPct val="30000"/>
              </a:spcBef>
              <a:defRPr sz="1100">
                <a:solidFill>
                  <a:schemeClr val="tx1"/>
                </a:solidFill>
                <a:latin typeface="Arial" pitchFamily="34" charset="0"/>
              </a:defRPr>
            </a:lvl1pPr>
            <a:lvl2pPr marL="685751" indent="-263750" defTabSz="871842" eaLnBrk="0" hangingPunct="0">
              <a:spcBef>
                <a:spcPct val="30000"/>
              </a:spcBef>
              <a:defRPr sz="1100">
                <a:solidFill>
                  <a:schemeClr val="tx1"/>
                </a:solidFill>
                <a:latin typeface="Arial" pitchFamily="34" charset="0"/>
              </a:defRPr>
            </a:lvl2pPr>
            <a:lvl3pPr marL="1055002" indent="-211000" defTabSz="871842" eaLnBrk="0" hangingPunct="0">
              <a:spcBef>
                <a:spcPct val="30000"/>
              </a:spcBef>
              <a:defRPr sz="1100">
                <a:solidFill>
                  <a:schemeClr val="tx1"/>
                </a:solidFill>
                <a:latin typeface="Arial" pitchFamily="34" charset="0"/>
              </a:defRPr>
            </a:lvl3pPr>
            <a:lvl4pPr marL="1477002" indent="-211000" defTabSz="871842" eaLnBrk="0" hangingPunct="0">
              <a:spcBef>
                <a:spcPct val="30000"/>
              </a:spcBef>
              <a:defRPr sz="1100">
                <a:solidFill>
                  <a:schemeClr val="tx1"/>
                </a:solidFill>
                <a:latin typeface="Arial" pitchFamily="34" charset="0"/>
              </a:defRPr>
            </a:lvl4pPr>
            <a:lvl5pPr marL="1899002" indent="-211000" defTabSz="871842" eaLnBrk="0" hangingPunct="0">
              <a:spcBef>
                <a:spcPct val="30000"/>
              </a:spcBef>
              <a:defRPr sz="1100">
                <a:solidFill>
                  <a:schemeClr val="tx1"/>
                </a:solidFill>
                <a:latin typeface="Arial" pitchFamily="34" charset="0"/>
              </a:defRPr>
            </a:lvl5pPr>
            <a:lvl6pPr marL="2321003" indent="-211000" defTabSz="871842" eaLnBrk="0" fontAlgn="base" hangingPunct="0">
              <a:spcBef>
                <a:spcPct val="30000"/>
              </a:spcBef>
              <a:spcAft>
                <a:spcPct val="0"/>
              </a:spcAft>
              <a:defRPr sz="1100">
                <a:solidFill>
                  <a:schemeClr val="tx1"/>
                </a:solidFill>
                <a:latin typeface="Arial" pitchFamily="34" charset="0"/>
              </a:defRPr>
            </a:lvl6pPr>
            <a:lvl7pPr marL="2743003" indent="-211000" defTabSz="871842" eaLnBrk="0" fontAlgn="base" hangingPunct="0">
              <a:spcBef>
                <a:spcPct val="30000"/>
              </a:spcBef>
              <a:spcAft>
                <a:spcPct val="0"/>
              </a:spcAft>
              <a:defRPr sz="1100">
                <a:solidFill>
                  <a:schemeClr val="tx1"/>
                </a:solidFill>
                <a:latin typeface="Arial" pitchFamily="34" charset="0"/>
              </a:defRPr>
            </a:lvl7pPr>
            <a:lvl8pPr marL="3165004" indent="-211000" defTabSz="871842" eaLnBrk="0" fontAlgn="base" hangingPunct="0">
              <a:spcBef>
                <a:spcPct val="30000"/>
              </a:spcBef>
              <a:spcAft>
                <a:spcPct val="0"/>
              </a:spcAft>
              <a:defRPr sz="1100">
                <a:solidFill>
                  <a:schemeClr val="tx1"/>
                </a:solidFill>
                <a:latin typeface="Arial" pitchFamily="34" charset="0"/>
              </a:defRPr>
            </a:lvl8pPr>
            <a:lvl9pPr marL="3587005" indent="-211000" defTabSz="871842" eaLnBrk="0" fontAlgn="base" hangingPunct="0">
              <a:spcBef>
                <a:spcPct val="30000"/>
              </a:spcBef>
              <a:spcAft>
                <a:spcPct val="0"/>
              </a:spcAft>
              <a:defRPr sz="1100">
                <a:solidFill>
                  <a:schemeClr val="tx1"/>
                </a:solidFill>
                <a:latin typeface="Arial" pitchFamily="34" charset="0"/>
              </a:defRPr>
            </a:lvl9pPr>
          </a:lstStyle>
          <a:p>
            <a:pPr eaLnBrk="1" hangingPunct="1">
              <a:spcBef>
                <a:spcPct val="0"/>
              </a:spcBef>
            </a:pPr>
            <a:fld id="{26DE1303-7BD9-4CA1-9A3A-3BE149677546}" type="slidenum">
              <a:rPr lang="en-US" altLang="en-US" sz="1200"/>
              <a:pPr eaLnBrk="1" hangingPunct="1">
                <a:spcBef>
                  <a:spcPct val="0"/>
                </a:spcBef>
              </a:pPr>
              <a:t>99</a:t>
            </a:fld>
            <a:endParaRPr lang="en-US" alt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defTabSz="897301" fontAlgn="base">
              <a:spcBef>
                <a:spcPct val="30000"/>
              </a:spcBef>
              <a:spcAft>
                <a:spcPct val="0"/>
              </a:spcAft>
              <a:defRPr/>
            </a:pPr>
            <a:r>
              <a:rPr lang="en-US" altLang="en-US" dirty="0" smtClean="0"/>
              <a:t>This new</a:t>
            </a:r>
            <a:r>
              <a:rPr lang="en-US" altLang="en-US" baseline="0" dirty="0" smtClean="0"/>
              <a:t> OSHA </a:t>
            </a:r>
            <a:r>
              <a:rPr lang="en-US" altLang="en-US" dirty="0" smtClean="0"/>
              <a:t>toolkit provides a set of existing resources in a seven-step framework to</a:t>
            </a:r>
            <a:r>
              <a:rPr lang="en-US" altLang="en-US" baseline="0" dirty="0" smtClean="0"/>
              <a:t> guide employers and workers through the process of transitioning to safer chemicals, with the goal of achieving chemical use that is safer for workers and better for business</a:t>
            </a:r>
            <a:r>
              <a:rPr lang="en-US" altLang="en-US" dirty="0" smtClean="0"/>
              <a:t>. This framework</a:t>
            </a:r>
            <a:r>
              <a:rPr lang="en-US" altLang="en-US" baseline="0" dirty="0" smtClean="0"/>
              <a:t> is intended to provide a </a:t>
            </a:r>
            <a:r>
              <a:rPr lang="en-US" altLang="en-US" dirty="0" smtClean="0"/>
              <a:t>systematic process for understanding and evaluating chemical use, identifying and assessing alternatives, and implementing those alternatives that are safer. </a:t>
            </a:r>
            <a:endParaRPr lang="en-US" altLang="en-US" dirty="0" smtClean="0">
              <a:latin typeface="Arial" pitchFamily="34" charset="0"/>
            </a:endParaRPr>
          </a:p>
          <a:p>
            <a:pPr eaLnBrk="1" hangingPunct="1"/>
            <a:endParaRPr lang="en-US" altLang="en-US" dirty="0" smtClean="0">
              <a:latin typeface="Arial" pitchFamily="34" charset="0"/>
            </a:endParaRPr>
          </a:p>
          <a:p>
            <a:pPr eaLnBrk="1" hangingPunct="1"/>
            <a:r>
              <a:rPr lang="en-US" altLang="en-US" dirty="0" smtClean="0">
                <a:latin typeface="Arial" pitchFamily="34" charset="0"/>
              </a:rPr>
              <a:t>It</a:t>
            </a:r>
            <a:r>
              <a:rPr lang="en-US" altLang="en-US" baseline="0" dirty="0" smtClean="0">
                <a:latin typeface="Arial" pitchFamily="34" charset="0"/>
              </a:rPr>
              <a:t> is useful to reiterate that t</a:t>
            </a:r>
            <a:r>
              <a:rPr lang="en-US" altLang="en-US" dirty="0" smtClean="0">
                <a:latin typeface="Arial" pitchFamily="34" charset="0"/>
              </a:rPr>
              <a:t>he </a:t>
            </a:r>
            <a:r>
              <a:rPr lang="en-US" altLang="en-US" baseline="0" dirty="0" smtClean="0">
                <a:latin typeface="Arial" pitchFamily="34" charset="0"/>
              </a:rPr>
              <a:t>seven steps of the toolkit outline a </a:t>
            </a:r>
            <a:r>
              <a:rPr lang="en-US" altLang="en-US" u="sng" baseline="0" dirty="0" smtClean="0">
                <a:latin typeface="Arial" pitchFamily="34" charset="0"/>
              </a:rPr>
              <a:t>process</a:t>
            </a:r>
            <a:r>
              <a:rPr lang="en-US" altLang="en-US" dirty="0" smtClean="0">
                <a:latin typeface="Arial" pitchFamily="34" charset="0"/>
              </a:rPr>
              <a:t>… an</a:t>
            </a:r>
            <a:r>
              <a:rPr lang="en-US" altLang="en-US" baseline="0" dirty="0" smtClean="0">
                <a:latin typeface="Arial" pitchFamily="34" charset="0"/>
              </a:rPr>
              <a:t> approach</a:t>
            </a:r>
            <a:r>
              <a:rPr lang="en-US" altLang="en-US" dirty="0" smtClean="0">
                <a:latin typeface="Arial" pitchFamily="34" charset="0"/>
              </a:rPr>
              <a:t> that can be used over and over again to assess the current and potential use of chemicals in the workplace. It was designed in a circular</a:t>
            </a:r>
            <a:r>
              <a:rPr lang="en-US" altLang="en-US" baseline="0" dirty="0" smtClean="0">
                <a:latin typeface="Arial" pitchFamily="34" charset="0"/>
              </a:rPr>
              <a:t> fashion for this reason. </a:t>
            </a:r>
          </a:p>
          <a:p>
            <a:pPr eaLnBrk="1" hangingPunct="1"/>
            <a:endParaRPr lang="en-US" altLang="en-US" baseline="0" dirty="0" smtClean="0">
              <a:latin typeface="Arial" pitchFamily="34" charset="0"/>
            </a:endParaRPr>
          </a:p>
          <a:p>
            <a:pPr defTabSz="844001">
              <a:defRPr/>
            </a:pPr>
            <a:r>
              <a:rPr lang="en-US" altLang="en-US" baseline="0" dirty="0" smtClean="0">
                <a:latin typeface="Arial" pitchFamily="34" charset="0"/>
              </a:rPr>
              <a:t>By scrolling over the steps of the toolkit you can see the purpose of each step: </a:t>
            </a:r>
          </a:p>
          <a:p>
            <a:pPr defTabSz="844001">
              <a:defRPr/>
            </a:pPr>
            <a:endParaRPr lang="en-US" altLang="en-US" baseline="0" dirty="0" smtClean="0">
              <a:latin typeface="Arial" pitchFamily="34" charset="0"/>
            </a:endParaRPr>
          </a:p>
          <a:p>
            <a:r>
              <a:rPr lang="en-US" dirty="0"/>
              <a:t>Step 1 provides information about how to establish a team and develop a work plan with safer chemical goals.</a:t>
            </a:r>
          </a:p>
          <a:p>
            <a:r>
              <a:rPr lang="en-US" dirty="0"/>
              <a:t> </a:t>
            </a:r>
          </a:p>
          <a:p>
            <a:r>
              <a:rPr lang="en-US" dirty="0"/>
              <a:t>Step 2 provides tools for developing a chemical inventory and identifying targets for substitution.</a:t>
            </a:r>
          </a:p>
          <a:p>
            <a:r>
              <a:rPr lang="en-US" dirty="0"/>
              <a:t> </a:t>
            </a:r>
          </a:p>
          <a:p>
            <a:r>
              <a:rPr lang="en-US" dirty="0"/>
              <a:t>Step 3 provides resources for identifying efficient, safer, and more sustainable solutions to hazardous chemicals.</a:t>
            </a:r>
          </a:p>
          <a:p>
            <a:r>
              <a:rPr lang="en-US" dirty="0"/>
              <a:t> </a:t>
            </a:r>
          </a:p>
          <a:p>
            <a:r>
              <a:rPr lang="en-US" dirty="0"/>
              <a:t>Step 4 provides guidance for systematically comparing the hazard, cost, and performance of different alternatives.</a:t>
            </a:r>
          </a:p>
          <a:p>
            <a:r>
              <a:rPr lang="en-US" dirty="0"/>
              <a:t> </a:t>
            </a:r>
          </a:p>
          <a:p>
            <a:r>
              <a:rPr lang="en-US" dirty="0"/>
              <a:t>Step 5 provides guidance for organizing information on hazard, cost, and performance, as well as evaluate potential trade-offs, in order to select alternatives that will improve worker safety and health.</a:t>
            </a:r>
          </a:p>
          <a:p>
            <a:r>
              <a:rPr lang="en-US" dirty="0"/>
              <a:t> </a:t>
            </a:r>
          </a:p>
          <a:p>
            <a:r>
              <a:rPr lang="en-US" dirty="0"/>
              <a:t>Steps 6 and 7 provide information to help plan, evaluate, and fully implement a safer alternative.</a:t>
            </a:r>
          </a:p>
          <a:p>
            <a:pPr defTabSz="844001">
              <a:defRPr/>
            </a:pPr>
            <a:endParaRPr lang="en-US" altLang="en-US" baseline="0" dirty="0" smtClean="0">
              <a:latin typeface="Arial" pitchFamily="34" charset="0"/>
            </a:endParaRPr>
          </a:p>
        </p:txBody>
      </p:sp>
    </p:spTree>
    <p:extLst>
      <p:ext uri="{BB962C8B-B14F-4D97-AF65-F5344CB8AC3E}">
        <p14:creationId xmlns:p14="http://schemas.microsoft.com/office/powerpoint/2010/main" val="8718851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Faciltator’s</a:t>
            </a:r>
            <a:r>
              <a:rPr lang="en-US" dirty="0" smtClean="0"/>
              <a:t> Note</a:t>
            </a:r>
            <a:r>
              <a:rPr lang="en-US" baseline="0" dirty="0" smtClean="0"/>
              <a:t>  Read this check list and discuss. Ask people to come up to the front and get their colored sheet of paper and talk about what they’re going to do when they </a:t>
            </a:r>
            <a:r>
              <a:rPr lang="en-US" baseline="0" smtClean="0"/>
              <a:t>go home. </a:t>
            </a:r>
            <a:endParaRPr lang="en-US"/>
          </a:p>
        </p:txBody>
      </p:sp>
      <p:sp>
        <p:nvSpPr>
          <p:cNvPr id="4" name="Slide Number Placeholder 3"/>
          <p:cNvSpPr>
            <a:spLocks noGrp="1"/>
          </p:cNvSpPr>
          <p:nvPr>
            <p:ph type="sldNum" sz="quarter" idx="10"/>
          </p:nvPr>
        </p:nvSpPr>
        <p:spPr/>
        <p:txBody>
          <a:bodyPr/>
          <a:lstStyle/>
          <a:p>
            <a:fld id="{EF75C24E-60ED-804F-9FC8-ECFAECC2A543}" type="slidenum">
              <a:rPr lang="en-US" smtClean="0"/>
              <a:pPr/>
              <a:t>100</a:t>
            </a:fld>
            <a:endParaRPr lang="en-US" dirty="0"/>
          </a:p>
        </p:txBody>
      </p:sp>
    </p:spTree>
    <p:extLst>
      <p:ext uri="{BB962C8B-B14F-4D97-AF65-F5344CB8AC3E}">
        <p14:creationId xmlns:p14="http://schemas.microsoft.com/office/powerpoint/2010/main" val="3078229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063A088C-B64F-274C-AF46-F2283A1A8316}" type="datetime1">
              <a:rPr lang="en-US" smtClean="0"/>
              <a:pPr/>
              <a:t>3/7/14</a:t>
            </a:fld>
            <a:endParaRPr lang="en-US" dirty="0"/>
          </a:p>
        </p:txBody>
      </p:sp>
      <p:sp>
        <p:nvSpPr>
          <p:cNvPr id="8" name="Slide Number Placeholder 7"/>
          <p:cNvSpPr>
            <a:spLocks noGrp="1"/>
          </p:cNvSpPr>
          <p:nvPr>
            <p:ph type="sldNum" sz="quarter" idx="11"/>
          </p:nvPr>
        </p:nvSpPr>
        <p:spPr/>
        <p:txBody>
          <a:bodyPr/>
          <a:lstStyle/>
          <a:p>
            <a:fld id="{BA9B540C-44DA-4F69-89C9-7C84606640D3}" type="slidenum">
              <a:rPr lang="en-US" smtClean="0"/>
              <a:pPr/>
              <a:t>‹#›</a:t>
            </a:fld>
            <a:endParaRPr lang="en-US" dirty="0"/>
          </a:p>
        </p:txBody>
      </p:sp>
      <p:sp>
        <p:nvSpPr>
          <p:cNvPr id="9" name="Footer Placeholder 8"/>
          <p:cNvSpPr>
            <a:spLocks noGrp="1"/>
          </p:cNvSpPr>
          <p:nvPr>
            <p:ph type="ftr" sz="quarter" idx="12"/>
          </p:nvPr>
        </p:nvSpPr>
        <p:spPr/>
        <p:txBody>
          <a:bodyPr/>
          <a:lstStyle/>
          <a:p>
            <a:r>
              <a:rPr lang="en-US" dirty="0" smtClean="0"/>
              <a:t>Footer Text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C3F906-9E00-ED44-B5FF-D8D1D1BF6511}" type="datetime1">
              <a:rPr lang="en-US" smtClean="0"/>
              <a:pPr/>
              <a:t>3/7/14</a:t>
            </a:fld>
            <a:endParaRPr lang="en-US" dirty="0"/>
          </a:p>
        </p:txBody>
      </p:sp>
      <p:sp>
        <p:nvSpPr>
          <p:cNvPr id="5" name="Footer Placeholder 4"/>
          <p:cNvSpPr>
            <a:spLocks noGrp="1"/>
          </p:cNvSpPr>
          <p:nvPr>
            <p:ph type="ftr" sz="quarter" idx="11"/>
          </p:nvPr>
        </p:nvSpPr>
        <p:spPr/>
        <p:txBody>
          <a:bodyPr/>
          <a:lstStyle/>
          <a:p>
            <a:r>
              <a:rPr lang="en-US" dirty="0" smtClean="0"/>
              <a:t>Footer Text</a:t>
            </a:r>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3C724-0DDF-3E4A-AC0F-A863FD9B6639}" type="datetime1">
              <a:rPr lang="en-US" smtClean="0"/>
              <a:pPr/>
              <a:t>3/7/14</a:t>
            </a:fld>
            <a:endParaRPr lang="en-US" dirty="0"/>
          </a:p>
        </p:txBody>
      </p:sp>
      <p:sp>
        <p:nvSpPr>
          <p:cNvPr id="5" name="Footer Placeholder 4"/>
          <p:cNvSpPr>
            <a:spLocks noGrp="1"/>
          </p:cNvSpPr>
          <p:nvPr>
            <p:ph type="ftr" sz="quarter" idx="11"/>
          </p:nvPr>
        </p:nvSpPr>
        <p:spPr/>
        <p:txBody>
          <a:bodyPr/>
          <a:lstStyle/>
          <a:p>
            <a:r>
              <a:rPr lang="en-US" dirty="0" smtClean="0"/>
              <a:t>Footer Text</a:t>
            </a:r>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rtlCol="0">
            <a:normAutofit/>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C165073-3C9B-4867-91A4-307554068AB0}" type="slidenum">
              <a:rPr lang="en-US"/>
              <a:pPr/>
              <a:t>‹#›</a:t>
            </a:fld>
            <a:endParaRPr lang="en-US"/>
          </a:p>
        </p:txBody>
      </p:sp>
    </p:spTree>
    <p:extLst>
      <p:ext uri="{BB962C8B-B14F-4D97-AF65-F5344CB8AC3E}">
        <p14:creationId xmlns:p14="http://schemas.microsoft.com/office/powerpoint/2010/main" val="1991278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063A088C-B64F-274C-AF46-F2283A1A8316}" type="datetime1">
              <a:rPr lang="en-US" smtClean="0">
                <a:solidFill>
                  <a:prstClr val="black">
                    <a:lumMod val="65000"/>
                    <a:lumOff val="35000"/>
                  </a:prstClr>
                </a:solidFill>
              </a:rPr>
              <a:pPr/>
              <a:t>3/7/14</a:t>
            </a:fld>
            <a:endParaRPr lang="en-US" dirty="0">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9" name="Footer Placeholder 8"/>
          <p:cNvSpPr>
            <a:spLocks noGrp="1"/>
          </p:cNvSpPr>
          <p:nvPr>
            <p:ph type="ftr" sz="quarter" idx="12"/>
          </p:nvPr>
        </p:nvSpPr>
        <p:spPr/>
        <p:txBody>
          <a:bodyPr/>
          <a:lstStyle/>
          <a:p>
            <a:r>
              <a:rPr lang="en-US" dirty="0" smtClean="0">
                <a:solidFill>
                  <a:prstClr val="black">
                    <a:lumMod val="65000"/>
                    <a:lumOff val="35000"/>
                  </a:prstClr>
                </a:solidFill>
              </a:rPr>
              <a:t>Footer Text</a:t>
            </a:r>
            <a:endParaRPr lang="en-US" dirty="0">
              <a:solidFill>
                <a:prstClr val="black">
                  <a:lumMod val="65000"/>
                  <a:lumOff val="35000"/>
                </a:prstClr>
              </a:solidFill>
            </a:endParaRPr>
          </a:p>
        </p:txBody>
      </p:sp>
    </p:spTree>
    <p:extLst>
      <p:ext uri="{BB962C8B-B14F-4D97-AF65-F5344CB8AC3E}">
        <p14:creationId xmlns:p14="http://schemas.microsoft.com/office/powerpoint/2010/main" val="1255860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36EA344E-78E5-F447-AA99-CC74182D62B5}" type="datetime1">
              <a:rPr lang="en-US" smtClean="0">
                <a:solidFill>
                  <a:prstClr val="black">
                    <a:lumMod val="65000"/>
                    <a:lumOff val="35000"/>
                  </a:prstClr>
                </a:solidFill>
              </a:rPr>
              <a:pPr/>
              <a:t>3/7/14</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299640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8E006E-6A42-D047-816D-39DE63F73FBD}" type="datetime1">
              <a:rPr lang="en-US" smtClean="0">
                <a:solidFill>
                  <a:prstClr val="black">
                    <a:lumMod val="65000"/>
                    <a:lumOff val="35000"/>
                  </a:prstClr>
                </a:solidFill>
              </a:rPr>
              <a:pPr/>
              <a:t>3/7/14</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Palatino Linotype"/>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Palatino Linotype"/>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Palatino Linotype"/>
            </a:endParaRPr>
          </a:p>
        </p:txBody>
      </p:sp>
    </p:spTree>
    <p:extLst>
      <p:ext uri="{BB962C8B-B14F-4D97-AF65-F5344CB8AC3E}">
        <p14:creationId xmlns:p14="http://schemas.microsoft.com/office/powerpoint/2010/main" val="559135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CE5F1C3-562C-4B4D-9AAC-99ACEE442F09}" type="datetime1">
              <a:rPr lang="en-US" smtClean="0">
                <a:solidFill>
                  <a:prstClr val="black">
                    <a:lumMod val="65000"/>
                    <a:lumOff val="35000"/>
                  </a:prstClr>
                </a:solidFill>
              </a:rPr>
              <a:pPr/>
              <a:t>3/7/14</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lumMod val="65000"/>
                    <a:lumOff val="35000"/>
                  </a:prstClr>
                </a:solidFill>
              </a:rPr>
              <a:t>Footer Text</a:t>
            </a:r>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2364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CCDE9BE-0D82-A641-B55C-863DB310153E}" type="datetime1">
              <a:rPr lang="en-US" smtClean="0">
                <a:solidFill>
                  <a:prstClr val="black">
                    <a:lumMod val="65000"/>
                    <a:lumOff val="35000"/>
                  </a:prstClr>
                </a:solidFill>
              </a:rPr>
              <a:pPr/>
              <a:t>3/7/14</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lumMod val="65000"/>
                    <a:lumOff val="35000"/>
                  </a:prstClr>
                </a:solidFill>
              </a:rPr>
              <a:t>Footer Text</a:t>
            </a:r>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2305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FE824F-6A96-E74B-A2BE-A3DCF19D4759}" type="datetime1">
              <a:rPr lang="en-US" smtClean="0">
                <a:solidFill>
                  <a:prstClr val="black">
                    <a:lumMod val="65000"/>
                    <a:lumOff val="35000"/>
                  </a:prstClr>
                </a:solidFill>
              </a:rPr>
              <a:pPr/>
              <a:t>3/7/14</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lumMod val="65000"/>
                    <a:lumOff val="35000"/>
                  </a:prstClr>
                </a:solidFill>
              </a:rPr>
              <a:t>Footer Text</a:t>
            </a:r>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431844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6444A2-F364-BE46-ACE9-D760CD12F786}" type="datetime1">
              <a:rPr lang="en-US" smtClean="0">
                <a:solidFill>
                  <a:prstClr val="black">
                    <a:lumMod val="65000"/>
                    <a:lumOff val="35000"/>
                  </a:prstClr>
                </a:solidFill>
              </a:rPr>
              <a:pPr/>
              <a:t>3/7/14</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r>
              <a:rPr lang="en-US" dirty="0" smtClean="0">
                <a:solidFill>
                  <a:prstClr val="black">
                    <a:lumMod val="65000"/>
                    <a:lumOff val="35000"/>
                  </a:prstClr>
                </a:solidFill>
              </a:rPr>
              <a:t>Footer Text</a:t>
            </a:r>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4035041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36EA344E-78E5-F447-AA99-CC74182D62B5}" type="datetime1">
              <a:rPr lang="en-US" smtClean="0"/>
              <a:pPr/>
              <a:t>3/7/14</a:t>
            </a:fld>
            <a:endParaRPr lang="en-US" dirty="0"/>
          </a:p>
        </p:txBody>
      </p:sp>
      <p:sp>
        <p:nvSpPr>
          <p:cNvPr id="5" name="Footer Placeholder 4"/>
          <p:cNvSpPr>
            <a:spLocks noGrp="1"/>
          </p:cNvSpPr>
          <p:nvPr>
            <p:ph type="ftr" sz="quarter" idx="11"/>
          </p:nvPr>
        </p:nvSpPr>
        <p:spPr/>
        <p:txBody>
          <a:bodyPr/>
          <a:lstStyle/>
          <a:p>
            <a:r>
              <a:rPr lang="en-US" dirty="0" smtClean="0"/>
              <a:t>Footer Text</a:t>
            </a:r>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DF327-B847-6E4C-9D58-BA33B7CBC5CA}" type="datetime1">
              <a:rPr lang="en-US" smtClean="0">
                <a:solidFill>
                  <a:prstClr val="black">
                    <a:lumMod val="65000"/>
                    <a:lumOff val="35000"/>
                  </a:prstClr>
                </a:solidFill>
              </a:rPr>
              <a:pPr/>
              <a:t>3/7/14</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lumMod val="65000"/>
                    <a:lumOff val="35000"/>
                  </a:prstClr>
                </a:solidFill>
              </a:rPr>
              <a:t>Footer Text</a:t>
            </a:r>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08218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5D78FF-264D-8442-9C06-D56FFCBCECE1}" type="datetime1">
              <a:rPr lang="en-US" smtClean="0">
                <a:solidFill>
                  <a:prstClr val="black">
                    <a:lumMod val="65000"/>
                    <a:lumOff val="35000"/>
                  </a:prstClr>
                </a:solidFill>
              </a:rPr>
              <a:pPr/>
              <a:t>3/7/14</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lumMod val="65000"/>
                    <a:lumOff val="35000"/>
                  </a:prstClr>
                </a:solidFill>
              </a:rPr>
              <a:t>Footer Text</a:t>
            </a:r>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81847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C3F906-9E00-ED44-B5FF-D8D1D1BF6511}" type="datetime1">
              <a:rPr lang="en-US" smtClean="0">
                <a:solidFill>
                  <a:prstClr val="black">
                    <a:lumMod val="65000"/>
                    <a:lumOff val="35000"/>
                  </a:prstClr>
                </a:solidFill>
              </a:rPr>
              <a:pPr/>
              <a:t>3/7/14</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978575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3C724-0DDF-3E4A-AC0F-A863FD9B6639}" type="datetime1">
              <a:rPr lang="en-US" smtClean="0">
                <a:solidFill>
                  <a:prstClr val="black">
                    <a:lumMod val="65000"/>
                    <a:lumOff val="35000"/>
                  </a:prstClr>
                </a:solidFill>
              </a:rPr>
              <a:pPr/>
              <a:t>3/7/14</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598618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8E006E-6A42-D047-816D-39DE63F73FBD}" type="datetime1">
              <a:rPr lang="en-US" smtClean="0"/>
              <a:pPr/>
              <a:t>3/7/14</a:t>
            </a:fld>
            <a:endParaRPr lang="en-US" dirty="0"/>
          </a:p>
        </p:txBody>
      </p:sp>
      <p:sp>
        <p:nvSpPr>
          <p:cNvPr id="5" name="Footer Placeholder 4"/>
          <p:cNvSpPr>
            <a:spLocks noGrp="1"/>
          </p:cNvSpPr>
          <p:nvPr>
            <p:ph type="ftr" sz="quarter" idx="11"/>
          </p:nvPr>
        </p:nvSpPr>
        <p:spPr/>
        <p:txBody>
          <a:bodyPr/>
          <a:lstStyle/>
          <a:p>
            <a:r>
              <a:rPr lang="en-US" dirty="0" smtClean="0"/>
              <a:t>Footer Text</a:t>
            </a:r>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dirty="0"/>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CE5F1C3-562C-4B4D-9AAC-99ACEE442F09}" type="datetime1">
              <a:rPr lang="en-US" smtClean="0"/>
              <a:pPr/>
              <a:t>3/7/14</a:t>
            </a:fld>
            <a:endParaRPr lang="en-US" dirty="0"/>
          </a:p>
        </p:txBody>
      </p:sp>
      <p:sp>
        <p:nvSpPr>
          <p:cNvPr id="6" name="Footer Placeholder 5"/>
          <p:cNvSpPr>
            <a:spLocks noGrp="1"/>
          </p:cNvSpPr>
          <p:nvPr>
            <p:ph type="ftr" sz="quarter" idx="11"/>
          </p:nvPr>
        </p:nvSpPr>
        <p:spPr/>
        <p:txBody>
          <a:bodyPr/>
          <a:lstStyle/>
          <a:p>
            <a:r>
              <a:rPr lang="en-US" dirty="0" smtClean="0"/>
              <a:t>Footer Text</a:t>
            </a:r>
            <a:endParaRPr lang="en-US" dirty="0"/>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CCDE9BE-0D82-A641-B55C-863DB310153E}" type="datetime1">
              <a:rPr lang="en-US" smtClean="0"/>
              <a:pPr/>
              <a:t>3/7/14</a:t>
            </a:fld>
            <a:endParaRPr lang="en-US" dirty="0"/>
          </a:p>
        </p:txBody>
      </p:sp>
      <p:sp>
        <p:nvSpPr>
          <p:cNvPr id="8" name="Footer Placeholder 7"/>
          <p:cNvSpPr>
            <a:spLocks noGrp="1"/>
          </p:cNvSpPr>
          <p:nvPr>
            <p:ph type="ftr" sz="quarter" idx="11"/>
          </p:nvPr>
        </p:nvSpPr>
        <p:spPr/>
        <p:txBody>
          <a:bodyPr/>
          <a:lstStyle/>
          <a:p>
            <a:r>
              <a:rPr lang="en-US" dirty="0" smtClean="0"/>
              <a:t>Footer Text</a:t>
            </a:r>
            <a:endParaRPr lang="en-US" dirty="0"/>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dirty="0"/>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FE824F-6A96-E74B-A2BE-A3DCF19D4759}" type="datetime1">
              <a:rPr lang="en-US" smtClean="0"/>
              <a:pPr/>
              <a:t>3/7/14</a:t>
            </a:fld>
            <a:endParaRPr lang="en-US" dirty="0"/>
          </a:p>
        </p:txBody>
      </p:sp>
      <p:sp>
        <p:nvSpPr>
          <p:cNvPr id="4" name="Footer Placeholder 3"/>
          <p:cNvSpPr>
            <a:spLocks noGrp="1"/>
          </p:cNvSpPr>
          <p:nvPr>
            <p:ph type="ftr" sz="quarter" idx="11"/>
          </p:nvPr>
        </p:nvSpPr>
        <p:spPr/>
        <p:txBody>
          <a:bodyPr/>
          <a:lstStyle/>
          <a:p>
            <a:r>
              <a:rPr lang="en-US" dirty="0" smtClean="0"/>
              <a:t>Footer Text</a:t>
            </a:r>
            <a:endParaRPr lang="en-US" dirty="0"/>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6444A2-F364-BE46-ACE9-D760CD12F786}" type="datetime1">
              <a:rPr lang="en-US" smtClean="0"/>
              <a:pPr/>
              <a:t>3/7/14</a:t>
            </a:fld>
            <a:endParaRPr lang="en-US" dirty="0"/>
          </a:p>
        </p:txBody>
      </p:sp>
      <p:sp>
        <p:nvSpPr>
          <p:cNvPr id="3" name="Footer Placeholder 2"/>
          <p:cNvSpPr>
            <a:spLocks noGrp="1"/>
          </p:cNvSpPr>
          <p:nvPr>
            <p:ph type="ftr" sz="quarter" idx="11"/>
          </p:nvPr>
        </p:nvSpPr>
        <p:spPr/>
        <p:txBody>
          <a:bodyPr/>
          <a:lstStyle/>
          <a:p>
            <a:r>
              <a:rPr lang="en-US" dirty="0" smtClean="0"/>
              <a:t>Footer Text</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DF327-B847-6E4C-9D58-BA33B7CBC5CA}" type="datetime1">
              <a:rPr lang="en-US" smtClean="0"/>
              <a:pPr/>
              <a:t>3/7/14</a:t>
            </a:fld>
            <a:endParaRPr lang="en-US" dirty="0"/>
          </a:p>
        </p:txBody>
      </p:sp>
      <p:sp>
        <p:nvSpPr>
          <p:cNvPr id="6" name="Footer Placeholder 5"/>
          <p:cNvSpPr>
            <a:spLocks noGrp="1"/>
          </p:cNvSpPr>
          <p:nvPr>
            <p:ph type="ftr" sz="quarter" idx="11"/>
          </p:nvPr>
        </p:nvSpPr>
        <p:spPr/>
        <p:txBody>
          <a:bodyPr/>
          <a:lstStyle/>
          <a:p>
            <a:r>
              <a:rPr lang="en-US" dirty="0" smtClean="0"/>
              <a:t>Footer Text</a:t>
            </a:r>
            <a:endParaRPr lang="en-US" dirty="0"/>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5D78FF-264D-8442-9C06-D56FFCBCECE1}" type="datetime1">
              <a:rPr lang="en-US" smtClean="0"/>
              <a:pPr/>
              <a:t>3/7/14</a:t>
            </a:fld>
            <a:endParaRPr lang="en-US" dirty="0"/>
          </a:p>
        </p:txBody>
      </p:sp>
      <p:sp>
        <p:nvSpPr>
          <p:cNvPr id="6" name="Footer Placeholder 5"/>
          <p:cNvSpPr>
            <a:spLocks noGrp="1"/>
          </p:cNvSpPr>
          <p:nvPr>
            <p:ph type="ftr" sz="quarter" idx="11"/>
          </p:nvPr>
        </p:nvSpPr>
        <p:spPr/>
        <p:txBody>
          <a:bodyPr/>
          <a:lstStyle/>
          <a:p>
            <a:r>
              <a:rPr lang="en-US" dirty="0" smtClean="0"/>
              <a:t>Footer Text</a:t>
            </a:r>
            <a:endParaRPr lang="en-US" dirty="0"/>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7D91B99B-61D4-E344-AE62-BA41821148C9}" type="datetime1">
              <a:rPr lang="en-US" smtClean="0"/>
              <a:pPr/>
              <a:t>3/7/14</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Footer Text</a:t>
            </a:r>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4" r:id="rId12"/>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7D91B99B-61D4-E344-AE62-BA41821148C9}" type="datetime1">
              <a:rPr lang="en-US" smtClean="0">
                <a:solidFill>
                  <a:prstClr val="black">
                    <a:lumMod val="65000"/>
                    <a:lumOff val="35000"/>
                  </a:prstClr>
                </a:solidFill>
              </a:rPr>
              <a:pPr/>
              <a:t>3/7/14</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Palatino Linotype"/>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Palatino Linotype"/>
            </a:endParaRPr>
          </a:p>
        </p:txBody>
      </p:sp>
    </p:spTree>
    <p:extLst>
      <p:ext uri="{BB962C8B-B14F-4D97-AF65-F5344CB8AC3E}">
        <p14:creationId xmlns:p14="http://schemas.microsoft.com/office/powerpoint/2010/main" val="1540702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chart" Target="../charts/char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7.xml"/><Relationship Id="rId5" Type="http://schemas.openxmlformats.org/officeDocument/2006/relationships/image" Target="../media/image14.png"/><Relationship Id="rId6"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_rels/slide18.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hart" Target="../charts/char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32.xml"/><Relationship Id="rId5" Type="http://schemas.openxmlformats.org/officeDocument/2006/relationships/image" Target="../media/image28.jpeg"/><Relationship Id="rId6" Type="http://schemas.openxmlformats.org/officeDocument/2006/relationships/image" Target="../media/image29.png"/><Relationship Id="rId1" Type="http://schemas.microsoft.com/office/2007/relationships/media" Target="../media/media2.mp4"/><Relationship Id="rId2" Type="http://schemas.openxmlformats.org/officeDocument/2006/relationships/video" Target="../media/media2.mp4"/></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hart" Target="../charts/char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5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4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70.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gif"/><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oleObject" Target="../embeddings/oleObject1.bin"/><Relationship Id="rId5" Type="http://schemas.openxmlformats.org/officeDocument/2006/relationships/image" Target="../media/image58.emf"/><Relationship Id="rId6" Type="http://schemas.openxmlformats.org/officeDocument/2006/relationships/oleObject" Target="../embeddings/oleObject2.bin"/><Relationship Id="rId7" Type="http://schemas.openxmlformats.org/officeDocument/2006/relationships/image" Target="../media/image59.emf"/><Relationship Id="rId8" Type="http://schemas.openxmlformats.org/officeDocument/2006/relationships/oleObject" Target="../embeddings/oleObject3.bin"/><Relationship Id="rId9" Type="http://schemas.openxmlformats.org/officeDocument/2006/relationships/image" Target="../media/image60.emf"/><Relationship Id="rId10" Type="http://schemas.openxmlformats.org/officeDocument/2006/relationships/oleObject" Target="../embeddings/oleObject4.bin"/><Relationship Id="rId11" Type="http://schemas.openxmlformats.org/officeDocument/2006/relationships/image" Target="../media/image61.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oleObject" Target="../embeddings/oleObject5.bin"/><Relationship Id="rId5" Type="http://schemas.openxmlformats.org/officeDocument/2006/relationships/image" Target="../media/image6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62.jpeg"/></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6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6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6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6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7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7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7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7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7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7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7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78.png"/></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 Id="rId9" Type="http://schemas.openxmlformats.org/officeDocument/2006/relationships/image" Target="../media/image85.png"/><Relationship Id="rId10" Type="http://schemas.openxmlformats.org/officeDocument/2006/relationships/image" Target="../media/image86.png"/><Relationship Id="rId11"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8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91.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1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9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hemHAT.org"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3.w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95.png"/></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hyperlink" Target="https://www.osha.gov/dsg/safer_chemicals/" TargetMode="External"/><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104097"/>
          </a:xfrm>
        </p:spPr>
        <p:txBody>
          <a:bodyPr/>
          <a:lstStyle/>
          <a:p>
            <a:r>
              <a:rPr lang="en-US" sz="6600" dirty="0" smtClean="0"/>
              <a:t>Putting Breast Cancer Out of Work </a:t>
            </a:r>
            <a:endParaRPr lang="en-US" sz="6600" dirty="0"/>
          </a:p>
        </p:txBody>
      </p:sp>
      <p:sp>
        <p:nvSpPr>
          <p:cNvPr id="3" name="Subtitle 2"/>
          <p:cNvSpPr>
            <a:spLocks noGrp="1"/>
          </p:cNvSpPr>
          <p:nvPr>
            <p:ph type="subTitle" idx="1"/>
          </p:nvPr>
        </p:nvSpPr>
        <p:spPr>
          <a:xfrm>
            <a:off x="685800" y="4713698"/>
            <a:ext cx="7772400" cy="925521"/>
          </a:xfrm>
        </p:spPr>
        <p:txBody>
          <a:bodyPr>
            <a:noAutofit/>
          </a:bodyPr>
          <a:lstStyle/>
          <a:p>
            <a:r>
              <a:rPr lang="en-US" sz="3200" dirty="0" smtClean="0">
                <a:solidFill>
                  <a:schemeClr val="tx1"/>
                </a:solidFill>
              </a:rPr>
              <a:t>How to Move Our Workplaces and Our Country from Dangerous Chemicals to Safer Alternatives</a:t>
            </a:r>
          </a:p>
        </p:txBody>
      </p:sp>
      <p:pic>
        <p:nvPicPr>
          <p:cNvPr id="4" name="Content Placeholder 3" descr="only rosie.png"/>
          <p:cNvPicPr>
            <a:picLocks noChangeAspect="1"/>
          </p:cNvPicPr>
          <p:nvPr/>
        </p:nvPicPr>
        <p:blipFill rotWithShape="1">
          <a:blip r:embed="rId3" cstate="email">
            <a:extLst>
              <a:ext uri="{28A0092B-C50C-407E-A947-70E740481C1C}">
                <a14:useLocalDpi xmlns:a14="http://schemas.microsoft.com/office/drawing/2010/main" val="0"/>
              </a:ext>
            </a:extLst>
          </a:blip>
          <a:srcRect t="-114687" r="-348350" b="-130070"/>
          <a:stretch/>
        </p:blipFill>
        <p:spPr>
          <a:xfrm>
            <a:off x="3419160" y="-2320607"/>
            <a:ext cx="8229600" cy="8132277"/>
          </a:xfrm>
          <a:prstGeom prst="rect">
            <a:avLst/>
          </a:prstGeom>
        </p:spPr>
      </p:pic>
    </p:spTree>
    <p:extLst>
      <p:ext uri="{BB962C8B-B14F-4D97-AF65-F5344CB8AC3E}">
        <p14:creationId xmlns:p14="http://schemas.microsoft.com/office/powerpoint/2010/main" val="2118540481"/>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smtClean="0"/>
              <a:t>Putting Diabetes Out of Work </a:t>
            </a:r>
            <a:endParaRPr lang="en-US" sz="6600" dirty="0"/>
          </a:p>
        </p:txBody>
      </p:sp>
      <p:sp>
        <p:nvSpPr>
          <p:cNvPr id="3" name="Subtitle 2"/>
          <p:cNvSpPr>
            <a:spLocks noGrp="1"/>
          </p:cNvSpPr>
          <p:nvPr>
            <p:ph type="subTitle" idx="1"/>
          </p:nvPr>
        </p:nvSpPr>
        <p:spPr>
          <a:xfrm>
            <a:off x="685800" y="4953000"/>
            <a:ext cx="7772400" cy="1219200"/>
          </a:xfrm>
        </p:spPr>
        <p:txBody>
          <a:bodyPr>
            <a:normAutofit/>
          </a:bodyPr>
          <a:lstStyle/>
          <a:p>
            <a:r>
              <a:rPr lang="en-US" dirty="0" smtClean="0">
                <a:solidFill>
                  <a:schemeClr val="tx1"/>
                </a:solidFill>
              </a:rPr>
              <a:t>How to Move Our Workplaces and Our Country from Dangerous Chemicals to Safer Alternatives</a:t>
            </a:r>
          </a:p>
        </p:txBody>
      </p:sp>
    </p:spTree>
    <p:extLst>
      <p:ext uri="{BB962C8B-B14F-4D97-AF65-F5344CB8AC3E}">
        <p14:creationId xmlns:p14="http://schemas.microsoft.com/office/powerpoint/2010/main" val="37340272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Checklist</a:t>
            </a:r>
            <a:endParaRPr lang="en-US" dirty="0"/>
          </a:p>
        </p:txBody>
      </p:sp>
      <p:sp>
        <p:nvSpPr>
          <p:cNvPr id="3" name="Content Placeholder 2"/>
          <p:cNvSpPr>
            <a:spLocks noGrp="1"/>
          </p:cNvSpPr>
          <p:nvPr>
            <p:ph idx="1"/>
          </p:nvPr>
        </p:nvSpPr>
        <p:spPr/>
        <p:txBody>
          <a:bodyPr>
            <a:normAutofit/>
          </a:bodyPr>
          <a:lstStyle/>
          <a:p>
            <a:r>
              <a:rPr lang="en-US" sz="2800" dirty="0" smtClean="0"/>
              <a:t>Identify potential carcinogens in your workplace</a:t>
            </a:r>
          </a:p>
          <a:p>
            <a:r>
              <a:rPr lang="en-US" sz="2800" dirty="0" smtClean="0"/>
              <a:t>Get the MSDS to identify the chemical</a:t>
            </a:r>
          </a:p>
          <a:p>
            <a:r>
              <a:rPr lang="en-US" sz="2800" dirty="0" smtClean="0"/>
              <a:t>Look it up on ChemHAT</a:t>
            </a:r>
          </a:p>
          <a:p>
            <a:r>
              <a:rPr lang="en-US" sz="2800" dirty="0" smtClean="0"/>
              <a:t>If there’s a substitute on ChemHAT</a:t>
            </a:r>
          </a:p>
          <a:p>
            <a:pPr lvl="1"/>
            <a:r>
              <a:rPr lang="en-US" sz="2800" dirty="0" smtClean="0"/>
              <a:t>Take it to your union leadership</a:t>
            </a:r>
          </a:p>
          <a:p>
            <a:pPr lvl="1"/>
            <a:r>
              <a:rPr lang="en-US" sz="2800" dirty="0" smtClean="0"/>
              <a:t>Use the tools for change that we discussed earlier</a:t>
            </a:r>
          </a:p>
        </p:txBody>
      </p:sp>
    </p:spTree>
    <p:extLst>
      <p:ext uri="{BB962C8B-B14F-4D97-AF65-F5344CB8AC3E}">
        <p14:creationId xmlns:p14="http://schemas.microsoft.com/office/powerpoint/2010/main" val="120941908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Checklist, cont’d</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endParaRPr lang="en-US" sz="3200" dirty="0" smtClean="0"/>
          </a:p>
          <a:p>
            <a:r>
              <a:rPr lang="en-US" sz="3200" dirty="0" smtClean="0"/>
              <a:t>If there is NO substitute on ChemHAT:</a:t>
            </a:r>
          </a:p>
          <a:p>
            <a:pPr lvl="1"/>
            <a:r>
              <a:rPr lang="en-US" sz="3200" dirty="0" smtClean="0"/>
              <a:t>Take it your union leadership	</a:t>
            </a:r>
          </a:p>
          <a:p>
            <a:r>
              <a:rPr lang="en-US" sz="3200" dirty="0" smtClean="0"/>
              <a:t>Work with the Joint Health &amp; Safety Committee to</a:t>
            </a:r>
          </a:p>
          <a:p>
            <a:pPr lvl="1"/>
            <a:r>
              <a:rPr lang="en-US" sz="3200" dirty="0" smtClean="0"/>
              <a:t>Work with your employer and manufacturer to eliminate to do informed substitution for the problem chemical you’ve identified</a:t>
            </a:r>
          </a:p>
          <a:p>
            <a:pPr lvl="1"/>
            <a:r>
              <a:rPr lang="en-US" sz="3200" dirty="0" smtClean="0"/>
              <a:t>Introduce them to OSHA Safer Chemicals Toolkit and contact the USW Health, Safety and Environment department for more information.</a:t>
            </a:r>
          </a:p>
          <a:p>
            <a:pPr marL="914400" lvl="2" indent="0">
              <a:buNone/>
            </a:pPr>
            <a:endParaRPr lang="en-US" dirty="0" smtClean="0"/>
          </a:p>
        </p:txBody>
      </p:sp>
    </p:spTree>
    <p:extLst>
      <p:ext uri="{BB962C8B-B14F-4D97-AF65-F5344CB8AC3E}">
        <p14:creationId xmlns:p14="http://schemas.microsoft.com/office/powerpoint/2010/main" val="721950045"/>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pbcoow indiana .png"/>
          <p:cNvPicPr>
            <a:picLocks noGrp="1" noChangeAspect="1"/>
          </p:cNvPicPr>
          <p:nvPr>
            <p:ph idx="1"/>
          </p:nvPr>
        </p:nvPicPr>
        <p:blipFill>
          <a:blip r:embed="rId2">
            <a:extLst>
              <a:ext uri="{28A0092B-C50C-407E-A947-70E740481C1C}">
                <a14:useLocalDpi xmlns:a14="http://schemas.microsoft.com/office/drawing/2010/main" val="0"/>
              </a:ext>
            </a:extLst>
          </a:blip>
          <a:srcRect t="1457" b="1457"/>
          <a:stretch>
            <a:fillRect/>
          </a:stretch>
        </p:blipFill>
        <p:spPr>
          <a:xfrm>
            <a:off x="297485" y="990092"/>
            <a:ext cx="8570961" cy="4713698"/>
          </a:xfrm>
        </p:spPr>
      </p:pic>
      <p:sp>
        <p:nvSpPr>
          <p:cNvPr id="4" name="Slide Number Placeholder 3"/>
          <p:cNvSpPr>
            <a:spLocks noGrp="1"/>
          </p:cNvSpPr>
          <p:nvPr>
            <p:ph type="sldNum" sz="quarter" idx="12"/>
          </p:nvPr>
        </p:nvSpPr>
        <p:spPr/>
        <p:txBody>
          <a:bodyPr/>
          <a:lstStyle/>
          <a:p>
            <a:fld id="{BA9B540C-44DA-4F69-89C9-7C84606640D3}" type="slidenum">
              <a:rPr lang="en-US" smtClean="0"/>
              <a:pPr/>
              <a:t>102</a:t>
            </a:fld>
            <a:endParaRPr lang="en-US" dirty="0"/>
          </a:p>
        </p:txBody>
      </p:sp>
    </p:spTree>
    <p:extLst>
      <p:ext uri="{BB962C8B-B14F-4D97-AF65-F5344CB8AC3E}">
        <p14:creationId xmlns:p14="http://schemas.microsoft.com/office/powerpoint/2010/main" val="3071908761"/>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381989" cy="6721475"/>
          </a:xfrm>
        </p:spPr>
        <p:txBody>
          <a:bodyPr/>
          <a:lstStyle/>
          <a:p>
            <a:pPr algn="l">
              <a:lnSpc>
                <a:spcPct val="100000"/>
              </a:lnSpc>
            </a:pPr>
            <a:r>
              <a:rPr lang="en-US" sz="2400" dirty="0" err="1">
                <a:solidFill>
                  <a:schemeClr val="tx1"/>
                </a:solidFill>
              </a:rPr>
              <a:t>www.uaw.org</a:t>
            </a:r>
            <a:r>
              <a:rPr lang="en-US" sz="2400">
                <a:solidFill>
                  <a:schemeClr val="tx1"/>
                </a:solidFill>
              </a:rPr>
              <a:t/>
            </a:r>
            <a:br>
              <a:rPr lang="en-US" sz="2400">
                <a:solidFill>
                  <a:schemeClr val="tx1"/>
                </a:solidFill>
              </a:rPr>
            </a:br>
            <a:r>
              <a:rPr lang="en-US" sz="2400">
                <a:solidFill>
                  <a:schemeClr val="tx1"/>
                </a:solidFill>
              </a:rPr>
              <a:t>www.ufcw.org</a:t>
            </a:r>
            <a:r>
              <a:rPr lang="en-US" sz="2400" dirty="0" smtClean="0">
                <a:solidFill>
                  <a:schemeClr val="tx1"/>
                </a:solidFill>
              </a:rPr>
              <a:t/>
            </a:r>
            <a:br>
              <a:rPr lang="en-US" sz="2400" dirty="0" smtClean="0">
                <a:solidFill>
                  <a:schemeClr val="tx1"/>
                </a:solidFill>
              </a:rPr>
            </a:br>
            <a:r>
              <a:rPr lang="en-US" sz="2400" dirty="0" err="1" smtClean="0">
                <a:solidFill>
                  <a:schemeClr val="tx1"/>
                </a:solidFill>
              </a:rPr>
              <a:t>www.usw.org</a:t>
            </a:r>
            <a:r>
              <a:rPr lang="en-US" sz="2400" dirty="0" smtClean="0">
                <a:solidFill>
                  <a:schemeClr val="tx1"/>
                </a:solidFill>
              </a:rPr>
              <a:t/>
            </a:r>
            <a:br>
              <a:rPr lang="en-US" sz="2400" dirty="0" smtClean="0">
                <a:solidFill>
                  <a:schemeClr val="tx1"/>
                </a:solidFill>
              </a:rPr>
            </a:br>
            <a:r>
              <a:rPr lang="en-US" sz="2400" dirty="0" err="1" smtClean="0">
                <a:solidFill>
                  <a:schemeClr val="tx1"/>
                </a:solidFill>
              </a:rPr>
              <a:t>www.bluegreenalliance.org</a:t>
            </a:r>
            <a:r>
              <a:rPr lang="en-US" sz="2400" dirty="0" smtClean="0">
                <a:solidFill>
                  <a:schemeClr val="tx1"/>
                </a:solidFill>
              </a:rPr>
              <a:t/>
            </a:r>
            <a:br>
              <a:rPr lang="en-US" sz="2400" dirty="0" smtClean="0">
                <a:solidFill>
                  <a:schemeClr val="tx1"/>
                </a:solidFill>
              </a:rPr>
            </a:br>
            <a:r>
              <a:rPr lang="en-US" sz="2400" dirty="0" err="1" smtClean="0">
                <a:solidFill>
                  <a:schemeClr val="tx1"/>
                </a:solidFill>
              </a:rPr>
              <a:t>www.chemhat.org</a:t>
            </a:r>
            <a:r>
              <a:rPr lang="en-US" sz="2400" dirty="0" smtClean="0">
                <a:solidFill>
                  <a:schemeClr val="tx1"/>
                </a:solidFill>
              </a:rPr>
              <a:t/>
            </a:r>
            <a:br>
              <a:rPr lang="en-US" sz="2400" dirty="0" smtClean="0">
                <a:solidFill>
                  <a:schemeClr val="tx1"/>
                </a:solidFill>
              </a:rPr>
            </a:br>
            <a:r>
              <a:rPr lang="en-US" sz="2400" dirty="0" err="1" smtClean="0">
                <a:solidFill>
                  <a:schemeClr val="tx1"/>
                </a:solidFill>
              </a:rPr>
              <a:t>www.breastcancerfund.org</a:t>
            </a:r>
            <a:r>
              <a:rPr lang="en-US" sz="2400" dirty="0" smtClean="0">
                <a:solidFill>
                  <a:schemeClr val="tx1"/>
                </a:solidFill>
              </a:rPr>
              <a:t/>
            </a:r>
            <a:br>
              <a:rPr lang="en-US" sz="2400" dirty="0" smtClean="0">
                <a:solidFill>
                  <a:schemeClr val="tx1"/>
                </a:solidFill>
              </a:rPr>
            </a:br>
            <a:r>
              <a:rPr lang="en-US" sz="2400" dirty="0" err="1" smtClean="0">
                <a:solidFill>
                  <a:schemeClr val="tx1"/>
                </a:solidFill>
              </a:rPr>
              <a:t>www.cleanproduction.org</a:t>
            </a:r>
            <a:r>
              <a:rPr lang="en-US" sz="2800" dirty="0" smtClean="0">
                <a:solidFill>
                  <a:schemeClr val="tx1"/>
                </a:solidFill>
              </a:rPr>
              <a:t/>
            </a:r>
            <a:br>
              <a:rPr lang="en-US" sz="2800" dirty="0" smtClean="0">
                <a:solidFill>
                  <a:schemeClr val="tx1"/>
                </a:solidFill>
              </a:rPr>
            </a:br>
            <a:r>
              <a:rPr lang="en-US" sz="1800" dirty="0">
                <a:solidFill>
                  <a:schemeClr val="tx1"/>
                </a:solidFill>
              </a:rPr>
              <a:t>	</a:t>
            </a:r>
          </a:p>
        </p:txBody>
      </p:sp>
      <p:pic>
        <p:nvPicPr>
          <p:cNvPr id="6" name="Content Placeholder 5" descr="chemhat's playing poker.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7580" b="2081"/>
          <a:stretch/>
        </p:blipFill>
        <p:spPr>
          <a:xfrm>
            <a:off x="4338706" y="0"/>
            <a:ext cx="5757906" cy="6976493"/>
          </a:xfrm>
        </p:spPr>
      </p:pic>
      <p:sp>
        <p:nvSpPr>
          <p:cNvPr id="4" name="Slide Number Placeholder 3"/>
          <p:cNvSpPr>
            <a:spLocks noGrp="1"/>
          </p:cNvSpPr>
          <p:nvPr>
            <p:ph type="sldNum" sz="quarter" idx="12"/>
          </p:nvPr>
        </p:nvSpPr>
        <p:spPr/>
        <p:txBody>
          <a:bodyPr/>
          <a:lstStyle/>
          <a:p>
            <a:fld id="{BA9B540C-44DA-4F69-89C9-7C84606640D3}" type="slidenum">
              <a:rPr lang="en-US" smtClean="0"/>
              <a:pPr/>
              <a:t>103</a:t>
            </a:fld>
            <a:endParaRPr lang="en-US" dirty="0"/>
          </a:p>
        </p:txBody>
      </p:sp>
      <p:sp>
        <p:nvSpPr>
          <p:cNvPr id="3" name="Rectangle 2"/>
          <p:cNvSpPr/>
          <p:nvPr/>
        </p:nvSpPr>
        <p:spPr>
          <a:xfrm>
            <a:off x="2286000" y="2828836"/>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284802347"/>
      </p:ext>
    </p:extLst>
  </p:cSld>
  <p:clrMapOvr>
    <a:masterClrMapping/>
  </p:clrMapOvr>
  <mc:AlternateContent xmlns:mc="http://schemas.openxmlformats.org/markup-compatibility/2006" xmlns:p14="http://schemas.microsoft.com/office/powerpoint/2010/main">
    <mc:Choice Requires="p14">
      <p:transition spd="slow" p14:dur="1600">
        <p14:flash/>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smtClean="0"/>
              <a:t>Putting Birth Defects</a:t>
            </a:r>
            <a:br>
              <a:rPr lang="en-US" sz="6600" dirty="0" smtClean="0"/>
            </a:br>
            <a:r>
              <a:rPr lang="en-US" sz="6600" dirty="0" smtClean="0"/>
              <a:t> Out of Work </a:t>
            </a:r>
            <a:endParaRPr lang="en-US" sz="6600" dirty="0"/>
          </a:p>
        </p:txBody>
      </p:sp>
      <p:sp>
        <p:nvSpPr>
          <p:cNvPr id="3" name="Subtitle 2"/>
          <p:cNvSpPr>
            <a:spLocks noGrp="1"/>
          </p:cNvSpPr>
          <p:nvPr>
            <p:ph type="subTitle" idx="1"/>
          </p:nvPr>
        </p:nvSpPr>
        <p:spPr>
          <a:xfrm>
            <a:off x="685800" y="4953000"/>
            <a:ext cx="7772400" cy="1219200"/>
          </a:xfrm>
        </p:spPr>
        <p:txBody>
          <a:bodyPr>
            <a:normAutofit/>
          </a:bodyPr>
          <a:lstStyle/>
          <a:p>
            <a:r>
              <a:rPr lang="en-US" dirty="0" smtClean="0">
                <a:solidFill>
                  <a:schemeClr val="tx1"/>
                </a:solidFill>
              </a:rPr>
              <a:t>How to Move Our Workplaces and Our Country from Dangerous Chemicals to Safer Alternatives</a:t>
            </a:r>
          </a:p>
        </p:txBody>
      </p:sp>
    </p:spTree>
    <p:extLst>
      <p:ext uri="{BB962C8B-B14F-4D97-AF65-F5344CB8AC3E}">
        <p14:creationId xmlns:p14="http://schemas.microsoft.com/office/powerpoint/2010/main" val="33276520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633"/>
            <a:ext cx="8229600" cy="1143000"/>
          </a:xfrm>
        </p:spPr>
        <p:txBody>
          <a:bodyPr/>
          <a:lstStyle/>
          <a:p>
            <a:pPr algn="l">
              <a:lnSpc>
                <a:spcPct val="100000"/>
              </a:lnSpc>
            </a:pPr>
            <a:r>
              <a:rPr lang="en-US" sz="4800" dirty="0" smtClean="0"/>
              <a:t>Today’s Objectives </a:t>
            </a:r>
            <a:endParaRPr lang="en-US" sz="4800" dirty="0"/>
          </a:p>
        </p:txBody>
      </p:sp>
      <p:sp>
        <p:nvSpPr>
          <p:cNvPr id="3" name="Content Placeholder 2"/>
          <p:cNvSpPr>
            <a:spLocks noGrp="1"/>
          </p:cNvSpPr>
          <p:nvPr>
            <p:ph idx="1"/>
          </p:nvPr>
        </p:nvSpPr>
        <p:spPr>
          <a:xfrm>
            <a:off x="457199" y="1054663"/>
            <a:ext cx="8229601" cy="5666812"/>
          </a:xfrm>
        </p:spPr>
        <p:txBody>
          <a:bodyPr>
            <a:noAutofit/>
          </a:bodyPr>
          <a:lstStyle/>
          <a:p>
            <a:pPr>
              <a:buFont typeface="Wingdings" pitchFamily="2" charset="2"/>
              <a:buChar char="Ø"/>
            </a:pPr>
            <a:r>
              <a:rPr lang="en-US" dirty="0" smtClean="0">
                <a:solidFill>
                  <a:schemeClr val="tx1"/>
                </a:solidFill>
              </a:rPr>
              <a:t>To explain  the  relationship between chemicals, breast cancer</a:t>
            </a:r>
            <a:r>
              <a:rPr lang="en-US" dirty="0">
                <a:solidFill>
                  <a:schemeClr val="tx1"/>
                </a:solidFill>
              </a:rPr>
              <a:t> </a:t>
            </a:r>
            <a:r>
              <a:rPr lang="en-US" dirty="0" smtClean="0">
                <a:solidFill>
                  <a:schemeClr val="tx1"/>
                </a:solidFill>
              </a:rPr>
              <a:t>and other diseases. </a:t>
            </a:r>
          </a:p>
          <a:p>
            <a:pPr>
              <a:buFont typeface="Wingdings" pitchFamily="2" charset="2"/>
              <a:buChar char="Ø"/>
            </a:pPr>
            <a:r>
              <a:rPr lang="en-US" dirty="0" smtClean="0">
                <a:solidFill>
                  <a:schemeClr val="tx1"/>
                </a:solidFill>
              </a:rPr>
              <a:t>To describe how the new </a:t>
            </a:r>
            <a:r>
              <a:rPr lang="en-US" dirty="0">
                <a:solidFill>
                  <a:schemeClr val="tx1"/>
                </a:solidFill>
              </a:rPr>
              <a:t>science </a:t>
            </a:r>
            <a:r>
              <a:rPr lang="en-US" dirty="0" smtClean="0">
                <a:solidFill>
                  <a:schemeClr val="tx1"/>
                </a:solidFill>
              </a:rPr>
              <a:t>linking chemicals and human health should </a:t>
            </a:r>
            <a:r>
              <a:rPr lang="en-US" dirty="0">
                <a:solidFill>
                  <a:schemeClr val="tx1"/>
                </a:solidFill>
              </a:rPr>
              <a:t>mean new laws and </a:t>
            </a:r>
            <a:r>
              <a:rPr lang="en-US" dirty="0" smtClean="0">
                <a:solidFill>
                  <a:schemeClr val="tx1"/>
                </a:solidFill>
              </a:rPr>
              <a:t>policies.</a:t>
            </a:r>
          </a:p>
          <a:p>
            <a:pPr>
              <a:buFont typeface="Wingdings" pitchFamily="2" charset="2"/>
              <a:buChar char="Ø"/>
            </a:pPr>
            <a:r>
              <a:rPr lang="en-US" dirty="0" smtClean="0">
                <a:solidFill>
                  <a:schemeClr val="tx1"/>
                </a:solidFill>
              </a:rPr>
              <a:t>To discuss how if Congress </a:t>
            </a:r>
            <a:r>
              <a:rPr lang="en-US" dirty="0">
                <a:solidFill>
                  <a:schemeClr val="tx1"/>
                </a:solidFill>
              </a:rPr>
              <a:t>won’t act, we need to do it </a:t>
            </a:r>
            <a:r>
              <a:rPr lang="en-US" dirty="0" smtClean="0">
                <a:solidFill>
                  <a:schemeClr val="tx1"/>
                </a:solidFill>
              </a:rPr>
              <a:t>ourselves</a:t>
            </a:r>
            <a:r>
              <a:rPr lang="en-US" dirty="0">
                <a:solidFill>
                  <a:schemeClr val="tx1"/>
                </a:solidFill>
              </a:rPr>
              <a:t> </a:t>
            </a:r>
            <a:r>
              <a:rPr lang="en-US" dirty="0" smtClean="0">
                <a:solidFill>
                  <a:schemeClr val="tx1"/>
                </a:solidFill>
              </a:rPr>
              <a:t>and become  Do </a:t>
            </a:r>
            <a:r>
              <a:rPr lang="en-US" dirty="0">
                <a:solidFill>
                  <a:schemeClr val="tx1"/>
                </a:solidFill>
              </a:rPr>
              <a:t>It Ourselves Chemical </a:t>
            </a:r>
            <a:r>
              <a:rPr lang="en-US" dirty="0" smtClean="0">
                <a:solidFill>
                  <a:schemeClr val="tx1"/>
                </a:solidFill>
              </a:rPr>
              <a:t>Policy Reformers.</a:t>
            </a:r>
          </a:p>
          <a:p>
            <a:pPr>
              <a:buFont typeface="Wingdings" pitchFamily="2" charset="2"/>
              <a:buChar char="Ø"/>
            </a:pPr>
            <a:r>
              <a:rPr lang="en-US" dirty="0" smtClean="0">
                <a:solidFill>
                  <a:schemeClr val="tx1"/>
                </a:solidFill>
              </a:rPr>
              <a:t>To familiarize ourselves with informational resources on chemicals and their effects, such as MSDS, SDS and ChemHAT.</a:t>
            </a:r>
          </a:p>
          <a:p>
            <a:pPr>
              <a:buFont typeface="Wingdings" pitchFamily="2" charset="2"/>
              <a:buChar char="Ø"/>
            </a:pPr>
            <a:r>
              <a:rPr lang="en-US" dirty="0" smtClean="0">
                <a:solidFill>
                  <a:schemeClr val="tx1"/>
                </a:solidFill>
              </a:rPr>
              <a:t>To use these resources to identify an improvement we can make in our workplace.</a:t>
            </a:r>
          </a:p>
          <a:p>
            <a:pPr>
              <a:buFont typeface="Wingdings" pitchFamily="2" charset="2"/>
              <a:buChar char="Ø"/>
            </a:pPr>
            <a:endParaRPr lang="en-US" sz="1500" dirty="0">
              <a:solidFill>
                <a:schemeClr val="tx1"/>
              </a:solidFill>
            </a:endParaRPr>
          </a:p>
        </p:txBody>
      </p:sp>
      <p:sp>
        <p:nvSpPr>
          <p:cNvPr id="5" name="Slide Number Placeholder 4"/>
          <p:cNvSpPr>
            <a:spLocks noGrp="1"/>
          </p:cNvSpPr>
          <p:nvPr>
            <p:ph type="sldNum" sz="quarter" idx="12"/>
          </p:nvPr>
        </p:nvSpPr>
        <p:spPr/>
        <p:txBody>
          <a:bodyPr/>
          <a:lstStyle/>
          <a:p>
            <a:fld id="{BA9B540C-44DA-4F69-89C9-7C84606640D3}" type="slidenum">
              <a:rPr lang="en-US" smtClean="0"/>
              <a:pPr/>
              <a:t>12</a:t>
            </a:fld>
            <a:endParaRPr lang="en-US" dirty="0"/>
          </a:p>
        </p:txBody>
      </p:sp>
    </p:spTree>
    <p:extLst>
      <p:ext uri="{BB962C8B-B14F-4D97-AF65-F5344CB8AC3E}">
        <p14:creationId xmlns:p14="http://schemas.microsoft.com/office/powerpoint/2010/main" val="246715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2533" y="4404296"/>
            <a:ext cx="8771467" cy="2453703"/>
          </a:xfrm>
        </p:spPr>
        <p:txBody>
          <a:bodyPr>
            <a:normAutofit/>
          </a:bodyPr>
          <a:lstStyle/>
          <a:p>
            <a:endParaRPr lang="en-US" sz="8000" b="1" dirty="0"/>
          </a:p>
        </p:txBody>
      </p:sp>
      <p:sp>
        <p:nvSpPr>
          <p:cNvPr id="7" name="Rectangle 6"/>
          <p:cNvSpPr/>
          <p:nvPr/>
        </p:nvSpPr>
        <p:spPr>
          <a:xfrm rot="20520000">
            <a:off x="147772" y="3321266"/>
            <a:ext cx="2760163" cy="1569660"/>
          </a:xfrm>
          <a:prstGeom prst="rect">
            <a:avLst/>
          </a:prstGeom>
          <a:noFill/>
        </p:spPr>
        <p:txBody>
          <a:bodyPr wrap="square" lIns="91440" tIns="45720" rIns="91440" bIns="45720">
            <a:spAutoFit/>
          </a:bodyPr>
          <a:lstStyle/>
          <a:p>
            <a:pPr algn="ctr"/>
            <a:endPar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24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endParaRPr>
          </a:p>
        </p:txBody>
      </p:sp>
      <p:sp>
        <p:nvSpPr>
          <p:cNvPr id="8" name="TextBox 7"/>
          <p:cNvSpPr txBox="1"/>
          <p:nvPr/>
        </p:nvSpPr>
        <p:spPr>
          <a:xfrm>
            <a:off x="372533" y="742297"/>
            <a:ext cx="4929259" cy="5262979"/>
          </a:xfrm>
          <a:prstGeom prst="rect">
            <a:avLst/>
          </a:prstGeom>
          <a:noFill/>
        </p:spPr>
        <p:txBody>
          <a:bodyPr wrap="square" rtlCol="0">
            <a:spAutoFit/>
          </a:bodyPr>
          <a:lstStyle/>
          <a:p>
            <a:endParaRPr lang="en-US" sz="4800" dirty="0" smtClean="0"/>
          </a:p>
          <a:p>
            <a:r>
              <a:rPr lang="en-US" sz="4800" dirty="0" smtClean="0"/>
              <a:t>What’s the connection between breast cancer and chemicals and other diseases? </a:t>
            </a:r>
            <a:endParaRPr lang="en-US" sz="4800" b="1" dirty="0">
              <a:solidFill>
                <a:srgbClr val="FFFFFF"/>
              </a:solidFill>
            </a:endParaRPr>
          </a:p>
        </p:txBody>
      </p:sp>
      <p:pic>
        <p:nvPicPr>
          <p:cNvPr id="5" name="Picture 4" descr="Rosie pbco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9195" y="0"/>
            <a:ext cx="3964805" cy="6959498"/>
          </a:xfrm>
          <a:prstGeom prst="rect">
            <a:avLst/>
          </a:prstGeom>
        </p:spPr>
      </p:pic>
    </p:spTree>
    <p:extLst>
      <p:ext uri="{BB962C8B-B14F-4D97-AF65-F5344CB8AC3E}">
        <p14:creationId xmlns:p14="http://schemas.microsoft.com/office/powerpoint/2010/main" val="237718514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234826" y="781013"/>
            <a:ext cx="2540115" cy="4777967"/>
          </a:xfrm>
        </p:spPr>
        <p:txBody>
          <a:bodyPr>
            <a:noAutofit/>
          </a:bodyPr>
          <a:lstStyle/>
          <a:p>
            <a:pPr marL="0" indent="0">
              <a:buNone/>
            </a:pPr>
            <a:endParaRPr lang="en-US" sz="2800" dirty="0">
              <a:solidFill>
                <a:schemeClr val="tx2"/>
              </a:solidFill>
              <a:latin typeface="+mn-lt"/>
            </a:endParaRPr>
          </a:p>
        </p:txBody>
      </p:sp>
      <p:sp>
        <p:nvSpPr>
          <p:cNvPr id="2" name="Slide Number Placeholder 1"/>
          <p:cNvSpPr>
            <a:spLocks noGrp="1"/>
          </p:cNvSpPr>
          <p:nvPr>
            <p:ph type="sldNum" sz="quarter" idx="12"/>
          </p:nvPr>
        </p:nvSpPr>
        <p:spPr/>
        <p:txBody>
          <a:bodyPr/>
          <a:lstStyle/>
          <a:p>
            <a:fld id="{BA9B540C-44DA-4F69-89C9-7C84606640D3}" type="slidenum">
              <a:rPr lang="en-US" smtClean="0"/>
              <a:pPr/>
              <a:t>14</a:t>
            </a:fld>
            <a:endParaRPr lang="en-US" dirty="0"/>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432136124"/>
              </p:ext>
            </p:extLst>
          </p:nvPr>
        </p:nvGraphicFramePr>
        <p:xfrm>
          <a:off x="84277" y="638274"/>
          <a:ext cx="8872528" cy="576237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32726" y="5119938"/>
            <a:ext cx="5540262" cy="29691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t>National Cancer Institute, Surveillance Epidemiology End Results Program, SEER 9</a:t>
            </a:r>
            <a:endParaRPr lang="en-US" sz="1100" dirty="0"/>
          </a:p>
        </p:txBody>
      </p:sp>
    </p:spTree>
    <p:extLst>
      <p:ext uri="{BB962C8B-B14F-4D97-AF65-F5344CB8AC3E}">
        <p14:creationId xmlns:p14="http://schemas.microsoft.com/office/powerpoint/2010/main" val="8306137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9674" y="1072206"/>
            <a:ext cx="2355969" cy="4717711"/>
          </a:xfrm>
        </p:spPr>
        <p:txBody>
          <a:bodyPr>
            <a:noAutofit/>
          </a:bodyPr>
          <a:lstStyle/>
          <a:p>
            <a:endParaRPr lang="en-US" sz="3200"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15</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03187368"/>
              </p:ext>
            </p:extLst>
          </p:nvPr>
        </p:nvGraphicFramePr>
        <p:xfrm>
          <a:off x="230920" y="313414"/>
          <a:ext cx="8574723" cy="602644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9B540C-44DA-4F69-89C9-7C84606640D3}" type="slidenum">
              <a:rPr lang="en-US" smtClean="0"/>
              <a:pPr/>
              <a:t>16</a:t>
            </a:fld>
            <a:endParaRPr lang="en-US" dirty="0"/>
          </a:p>
        </p:txBody>
      </p:sp>
      <p:pic>
        <p:nvPicPr>
          <p:cNvPr id="4" name="Picture 3" descr="male breast cancer .jpg"/>
          <p:cNvPicPr>
            <a:picLocks noChangeAspect="1"/>
          </p:cNvPicPr>
          <p:nvPr/>
        </p:nvPicPr>
        <p:blipFill>
          <a:blip r:embed="rId3"/>
          <a:stretch>
            <a:fillRect/>
          </a:stretch>
        </p:blipFill>
        <p:spPr>
          <a:xfrm>
            <a:off x="4394546" y="1154646"/>
            <a:ext cx="4577583" cy="5038633"/>
          </a:xfrm>
          <a:prstGeom prst="rect">
            <a:avLst/>
          </a:prstGeom>
        </p:spPr>
      </p:pic>
      <p:sp>
        <p:nvSpPr>
          <p:cNvPr id="5" name="TextBox 4"/>
          <p:cNvSpPr txBox="1"/>
          <p:nvPr/>
        </p:nvSpPr>
        <p:spPr>
          <a:xfrm>
            <a:off x="0" y="200539"/>
            <a:ext cx="9143999" cy="954107"/>
          </a:xfrm>
          <a:prstGeom prst="rect">
            <a:avLst/>
          </a:prstGeom>
          <a:noFill/>
        </p:spPr>
        <p:txBody>
          <a:bodyPr wrap="square" rtlCol="0">
            <a:spAutoFit/>
          </a:bodyPr>
          <a:lstStyle/>
          <a:p>
            <a:pPr algn="ctr"/>
            <a:r>
              <a:rPr lang="en-US" sz="2800" dirty="0" smtClean="0">
                <a:solidFill>
                  <a:schemeClr val="accent1"/>
                </a:solidFill>
              </a:rPr>
              <a:t>and breast cancer is increasing in men too</a:t>
            </a:r>
          </a:p>
          <a:p>
            <a:pPr algn="ctr"/>
            <a:endParaRPr lang="en-US" sz="2800" dirty="0"/>
          </a:p>
        </p:txBody>
      </p:sp>
      <p:pic>
        <p:nvPicPr>
          <p:cNvPr id="6" name="Picture 5" descr="marin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348" y="984250"/>
            <a:ext cx="3606800" cy="5372100"/>
          </a:xfrm>
          <a:prstGeom prst="rect">
            <a:avLst/>
          </a:prstGeom>
        </p:spPr>
      </p:pic>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9B540C-44DA-4F69-89C9-7C84606640D3}" type="slidenum">
              <a:rPr lang="en-US" smtClean="0"/>
              <a:pPr/>
              <a:t>17</a:t>
            </a:fld>
            <a:endParaRPr lang="en-US" dirty="0"/>
          </a:p>
        </p:txBody>
      </p:sp>
      <p:pic>
        <p:nvPicPr>
          <p:cNvPr id="4" name="Picture 3" descr="camp lejuene finds .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1106848" cy="6858000"/>
          </a:xfrm>
          <a:prstGeom prst="rect">
            <a:avLst/>
          </a:prstGeom>
        </p:spPr>
      </p:pic>
      <p:pic>
        <p:nvPicPr>
          <p:cNvPr id="5" name="Semper_Fi__Always_Faithful___Movie_Clips_748098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00244" y="736600"/>
            <a:ext cx="5137848" cy="2890040"/>
          </a:xfrm>
          <a:prstGeom prst="rect">
            <a:avLst/>
          </a:prstGeom>
        </p:spPr>
      </p:pic>
    </p:spTree>
    <p:extLst>
      <p:ext uri="{BB962C8B-B14F-4D97-AF65-F5344CB8AC3E}">
        <p14:creationId xmlns:p14="http://schemas.microsoft.com/office/powerpoint/2010/main" val="148451608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1117600"/>
          </a:xfrm>
        </p:spPr>
        <p:txBody>
          <a:bodyPr/>
          <a:lstStyle/>
          <a:p>
            <a:r>
              <a:rPr lang="en-US" sz="4400" dirty="0" smtClean="0">
                <a:ea typeface="Gungsuh" pitchFamily="18" charset="-127"/>
                <a:cs typeface="Arial" pitchFamily="34" charset="0"/>
              </a:rPr>
              <a:t>Small Group Exercise #1</a:t>
            </a:r>
            <a:endParaRPr lang="en-US" sz="4400" dirty="0">
              <a:ea typeface="Gungsuh" pitchFamily="18" charset="-127"/>
              <a:cs typeface="Arial" pitchFamily="34" charset="0"/>
            </a:endParaRPr>
          </a:p>
        </p:txBody>
      </p:sp>
      <p:sp>
        <p:nvSpPr>
          <p:cNvPr id="5" name="Subtitle 4"/>
          <p:cNvSpPr>
            <a:spLocks noGrp="1"/>
          </p:cNvSpPr>
          <p:nvPr>
            <p:ph type="subTitle" idx="1"/>
          </p:nvPr>
        </p:nvSpPr>
        <p:spPr>
          <a:xfrm>
            <a:off x="346378" y="1422401"/>
            <a:ext cx="8428563" cy="4826000"/>
          </a:xfrm>
        </p:spPr>
        <p:txBody>
          <a:bodyPr>
            <a:normAutofit/>
          </a:bodyPr>
          <a:lstStyle/>
          <a:p>
            <a:pPr marL="457200" indent="-457200" algn="l">
              <a:buFont typeface="Arial" pitchFamily="34" charset="0"/>
              <a:buChar char="•"/>
            </a:pPr>
            <a:r>
              <a:rPr lang="en-US" sz="2800" dirty="0" smtClean="0">
                <a:solidFill>
                  <a:schemeClr val="tx1"/>
                </a:solidFill>
              </a:rPr>
              <a:t>Break into small groups </a:t>
            </a:r>
          </a:p>
          <a:p>
            <a:pPr marL="457200" indent="-457200" algn="l">
              <a:buFont typeface="Arial" pitchFamily="34" charset="0"/>
              <a:buChar char="•"/>
            </a:pPr>
            <a:r>
              <a:rPr lang="en-US" sz="2800" dirty="0" smtClean="0">
                <a:solidFill>
                  <a:schemeClr val="tx1"/>
                </a:solidFill>
              </a:rPr>
              <a:t>Pick a reporter</a:t>
            </a:r>
          </a:p>
          <a:p>
            <a:pPr marL="457200" indent="-457200" algn="l">
              <a:buFont typeface="Arial" pitchFamily="34" charset="0"/>
              <a:buChar char="•"/>
            </a:pPr>
            <a:r>
              <a:rPr lang="en-US" sz="2800" dirty="0" smtClean="0">
                <a:solidFill>
                  <a:schemeClr val="tx1"/>
                </a:solidFill>
              </a:rPr>
              <a:t>Using the small group activity method, read the fact sheet that’s been assigned to you</a:t>
            </a:r>
          </a:p>
          <a:p>
            <a:pPr marL="457200" indent="-457200" algn="l">
              <a:buFont typeface="Arial" pitchFamily="34" charset="0"/>
              <a:buChar char="•"/>
            </a:pPr>
            <a:r>
              <a:rPr lang="en-US" sz="2800" dirty="0" smtClean="0">
                <a:solidFill>
                  <a:schemeClr val="tx1"/>
                </a:solidFill>
              </a:rPr>
              <a:t>Prepare these questions for report back:</a:t>
            </a:r>
          </a:p>
          <a:p>
            <a:pPr marL="971550" lvl="1" indent="-514350" algn="l">
              <a:buFont typeface="+mj-lt"/>
              <a:buAutoNum type="arabicPeriod"/>
            </a:pPr>
            <a:r>
              <a:rPr lang="en-US" sz="2800" dirty="0" smtClean="0">
                <a:solidFill>
                  <a:schemeClr val="tx1"/>
                </a:solidFill>
              </a:rPr>
              <a:t>What have these 5 new studies told us about breast cancer as an occupational disease? </a:t>
            </a:r>
          </a:p>
          <a:p>
            <a:pPr marL="971550" lvl="1" indent="-514350" algn="l">
              <a:buFont typeface="+mj-lt"/>
              <a:buAutoNum type="arabicPeriod"/>
            </a:pPr>
            <a:r>
              <a:rPr lang="en-US" sz="2800" dirty="0" smtClean="0">
                <a:solidFill>
                  <a:schemeClr val="tx1"/>
                </a:solidFill>
              </a:rPr>
              <a:t>What can we do to prevent occupational breast cancer?</a:t>
            </a:r>
          </a:p>
          <a:p>
            <a:pPr marL="457200" indent="-457200" algn="l">
              <a:buFont typeface="Arial" pitchFamily="34" charset="0"/>
              <a:buChar char="•"/>
            </a:pPr>
            <a:endParaRPr lang="en-US" sz="2800" dirty="0">
              <a:solidFill>
                <a:schemeClr val="tx1"/>
              </a:solidFill>
            </a:endParaRPr>
          </a:p>
        </p:txBody>
      </p:sp>
    </p:spTree>
    <p:extLst>
      <p:ext uri="{BB962C8B-B14F-4D97-AF65-F5344CB8AC3E}">
        <p14:creationId xmlns:p14="http://schemas.microsoft.com/office/powerpoint/2010/main" val="396835261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Exercise 1</a:t>
            </a:r>
            <a:endParaRPr lang="en-US" dirty="0"/>
          </a:p>
        </p:txBody>
      </p:sp>
      <p:sp>
        <p:nvSpPr>
          <p:cNvPr id="3" name="Content Placeholder 2"/>
          <p:cNvSpPr>
            <a:spLocks noGrp="1"/>
          </p:cNvSpPr>
          <p:nvPr>
            <p:ph idx="1"/>
          </p:nvPr>
        </p:nvSpPr>
        <p:spPr/>
        <p:txBody>
          <a:bodyPr>
            <a:normAutofit/>
          </a:bodyPr>
          <a:lstStyle/>
          <a:p>
            <a:pPr marL="0" indent="0" algn="ctr">
              <a:buNone/>
            </a:pPr>
            <a:r>
              <a:rPr lang="en-US" sz="3600" b="1" dirty="0" smtClean="0"/>
              <a:t>Tackling Toxic Chemical Myths</a:t>
            </a:r>
          </a:p>
          <a:p>
            <a:pPr marL="0" indent="0" algn="ctr">
              <a:buNone/>
            </a:pPr>
            <a:r>
              <a:rPr lang="en-US" sz="3600" b="1" dirty="0" smtClean="0"/>
              <a:t> </a:t>
            </a:r>
            <a:endParaRPr lang="en-US" sz="3600" b="1"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19</a:t>
            </a:fld>
            <a:endParaRPr lang="en-US" dirty="0"/>
          </a:p>
        </p:txBody>
      </p:sp>
      <p:grpSp>
        <p:nvGrpSpPr>
          <p:cNvPr id="5" name="Group 4"/>
          <p:cNvGrpSpPr>
            <a:grpSpLocks/>
          </p:cNvGrpSpPr>
          <p:nvPr/>
        </p:nvGrpSpPr>
        <p:grpSpPr bwMode="auto">
          <a:xfrm>
            <a:off x="2455622" y="2708910"/>
            <a:ext cx="4620260" cy="3647440"/>
            <a:chOff x="0" y="0"/>
            <a:chExt cx="7276" cy="5744"/>
          </a:xfrm>
        </p:grpSpPr>
        <p:pic>
          <p:nvPicPr>
            <p:cNvPr id="6"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66"/>
              <a:ext cx="7140" cy="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a:grpSpLocks/>
            </p:cNvGrpSpPr>
            <p:nvPr/>
          </p:nvGrpSpPr>
          <p:grpSpPr bwMode="auto">
            <a:xfrm>
              <a:off x="6916" y="0"/>
              <a:ext cx="360" cy="1216"/>
              <a:chOff x="6916" y="0"/>
              <a:chExt cx="360" cy="1216"/>
            </a:xfrm>
          </p:grpSpPr>
          <p:sp>
            <p:nvSpPr>
              <p:cNvPr id="8" name="Freeform 7"/>
              <p:cNvSpPr>
                <a:spLocks/>
              </p:cNvSpPr>
              <p:nvPr/>
            </p:nvSpPr>
            <p:spPr bwMode="auto">
              <a:xfrm>
                <a:off x="6916" y="0"/>
                <a:ext cx="360" cy="1216"/>
              </a:xfrm>
              <a:custGeom>
                <a:avLst/>
                <a:gdLst>
                  <a:gd name="T0" fmla="+- 0 6916 6916"/>
                  <a:gd name="T1" fmla="*/ T0 w 360"/>
                  <a:gd name="T2" fmla="*/ 1216 h 1216"/>
                  <a:gd name="T3" fmla="+- 0 7276 6916"/>
                  <a:gd name="T4" fmla="*/ T3 w 360"/>
                  <a:gd name="T5" fmla="*/ 1216 h 1216"/>
                  <a:gd name="T6" fmla="+- 0 7276 6916"/>
                  <a:gd name="T7" fmla="*/ T6 w 360"/>
                  <a:gd name="T8" fmla="*/ 0 h 1216"/>
                  <a:gd name="T9" fmla="+- 0 6916 6916"/>
                  <a:gd name="T10" fmla="*/ T9 w 360"/>
                  <a:gd name="T11" fmla="*/ 0 h 1216"/>
                  <a:gd name="T12" fmla="+- 0 6916 6916"/>
                  <a:gd name="T13" fmla="*/ T12 w 360"/>
                  <a:gd name="T14" fmla="*/ 1216 h 1216"/>
                </a:gdLst>
                <a:ahLst/>
                <a:cxnLst>
                  <a:cxn ang="0">
                    <a:pos x="T1" y="T2"/>
                  </a:cxn>
                  <a:cxn ang="0">
                    <a:pos x="T4" y="T5"/>
                  </a:cxn>
                  <a:cxn ang="0">
                    <a:pos x="T7" y="T8"/>
                  </a:cxn>
                  <a:cxn ang="0">
                    <a:pos x="T10" y="T11"/>
                  </a:cxn>
                  <a:cxn ang="0">
                    <a:pos x="T13" y="T14"/>
                  </a:cxn>
                </a:cxnLst>
                <a:rect l="0" t="0" r="r" b="b"/>
                <a:pathLst>
                  <a:path w="360" h="1216">
                    <a:moveTo>
                      <a:pt x="0" y="1216"/>
                    </a:moveTo>
                    <a:lnTo>
                      <a:pt x="360" y="1216"/>
                    </a:lnTo>
                    <a:lnTo>
                      <a:pt x="360" y="0"/>
                    </a:lnTo>
                    <a:lnTo>
                      <a:pt x="0" y="0"/>
                    </a:lnTo>
                    <a:lnTo>
                      <a:pt x="0" y="12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spTree>
    <p:extLst>
      <p:ext uri="{BB962C8B-B14F-4D97-AF65-F5344CB8AC3E}">
        <p14:creationId xmlns:p14="http://schemas.microsoft.com/office/powerpoint/2010/main" val="13106802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03" y="296562"/>
            <a:ext cx="8734550" cy="747813"/>
          </a:xfrm>
        </p:spPr>
        <p:txBody>
          <a:bodyPr/>
          <a:lstStyle/>
          <a:p>
            <a:pPr>
              <a:lnSpc>
                <a:spcPct val="100000"/>
              </a:lnSpc>
            </a:pPr>
            <a:r>
              <a:rPr lang="en-US" sz="2800" dirty="0" smtClean="0"/>
              <a:t>Shocking new information on breast cancer. </a:t>
            </a:r>
            <a:endParaRPr lang="en-US" sz="2800" dirty="0"/>
          </a:p>
        </p:txBody>
      </p:sp>
      <p:sp>
        <p:nvSpPr>
          <p:cNvPr id="5" name="Slide Number Placeholder 4"/>
          <p:cNvSpPr>
            <a:spLocks noGrp="1"/>
          </p:cNvSpPr>
          <p:nvPr>
            <p:ph type="sldNum" sz="quarter" idx="12"/>
          </p:nvPr>
        </p:nvSpPr>
        <p:spPr/>
        <p:txBody>
          <a:bodyPr/>
          <a:lstStyle/>
          <a:p>
            <a:fld id="{BA9B540C-44DA-4F69-89C9-7C84606640D3}" type="slidenum">
              <a:rPr lang="en-US" smtClean="0"/>
              <a:pPr/>
              <a:t>2</a:t>
            </a:fld>
            <a:endParaRPr lang="en-US" dirty="0"/>
          </a:p>
        </p:txBody>
      </p:sp>
      <p:sp>
        <p:nvSpPr>
          <p:cNvPr id="10" name="TextBox 9"/>
          <p:cNvSpPr txBox="1"/>
          <p:nvPr/>
        </p:nvSpPr>
        <p:spPr>
          <a:xfrm>
            <a:off x="169333" y="4173358"/>
            <a:ext cx="8935920" cy="2677656"/>
          </a:xfrm>
          <a:prstGeom prst="rect">
            <a:avLst/>
          </a:prstGeom>
          <a:noFill/>
        </p:spPr>
        <p:txBody>
          <a:bodyPr wrap="square" rtlCol="0">
            <a:spAutoFit/>
          </a:bodyPr>
          <a:lstStyle/>
          <a:p>
            <a:r>
              <a:rPr lang="en-US" sz="2800" dirty="0" smtClean="0"/>
              <a:t>A November 2012 study that found that Ontario women who work manufacturing plastic automotive components and processing food are five times more likely to have breast cancer before menopause than other women living similar lives in the same communities. </a:t>
            </a:r>
            <a:endParaRPr lang="en-US" sz="2800" dirty="0"/>
          </a:p>
        </p:txBody>
      </p:sp>
      <p:pic>
        <p:nvPicPr>
          <p:cNvPr id="11" name="Content Placeholder 10"/>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l="17138" r="40160" b="-3808"/>
          <a:stretch/>
        </p:blipFill>
        <p:spPr>
          <a:xfrm>
            <a:off x="481914" y="1594022"/>
            <a:ext cx="1779373" cy="2434281"/>
          </a:xfrm>
        </p:spPr>
      </p:pic>
      <p:pic>
        <p:nvPicPr>
          <p:cNvPr id="12" name="Picture 11"/>
          <p:cNvPicPr>
            <a:picLocks noChangeAspect="1"/>
          </p:cNvPicPr>
          <p:nvPr/>
        </p:nvPicPr>
        <p:blipFill rotWithShape="1">
          <a:blip r:embed="rId4" cstate="email">
            <a:extLst>
              <a:ext uri="{28A0092B-C50C-407E-A947-70E740481C1C}">
                <a14:useLocalDpi xmlns:a14="http://schemas.microsoft.com/office/drawing/2010/main" val="0"/>
              </a:ext>
            </a:extLst>
          </a:blip>
          <a:srcRect l="50000" t="27740" r="7289" b="294"/>
          <a:stretch/>
        </p:blipFill>
        <p:spPr>
          <a:xfrm>
            <a:off x="2377339" y="1450618"/>
            <a:ext cx="2259954" cy="2577685"/>
          </a:xfrm>
          <a:prstGeom prst="rect">
            <a:avLst/>
          </a:prstGeom>
        </p:spPr>
      </p:pic>
      <p:pic>
        <p:nvPicPr>
          <p:cNvPr id="13" name="Picture 12"/>
          <p:cNvPicPr>
            <a:picLocks noChangeAspect="1"/>
          </p:cNvPicPr>
          <p:nvPr/>
        </p:nvPicPr>
        <p:blipFill rotWithShape="1">
          <a:blip r:embed="rId5" cstate="email">
            <a:extLst>
              <a:ext uri="{28A0092B-C50C-407E-A947-70E740481C1C}">
                <a14:useLocalDpi xmlns:a14="http://schemas.microsoft.com/office/drawing/2010/main" val="0"/>
              </a:ext>
            </a:extLst>
          </a:blip>
          <a:srcRect r="56757" b="6563"/>
          <a:stretch/>
        </p:blipFill>
        <p:spPr>
          <a:xfrm>
            <a:off x="4732638" y="1340707"/>
            <a:ext cx="1977081" cy="2832651"/>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7309" t="-836" r="28000" b="836"/>
          <a:stretch/>
        </p:blipFill>
        <p:spPr>
          <a:xfrm>
            <a:off x="6885538" y="1597145"/>
            <a:ext cx="2187146" cy="2431158"/>
          </a:xfrm>
          <a:prstGeom prst="rect">
            <a:avLst/>
          </a:prstGeom>
        </p:spPr>
      </p:pic>
    </p:spTree>
    <p:extLst>
      <p:ext uri="{BB962C8B-B14F-4D97-AF65-F5344CB8AC3E}">
        <p14:creationId xmlns:p14="http://schemas.microsoft.com/office/powerpoint/2010/main" val="347397214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US" dirty="0"/>
              <a:t>There are at least four subtypes of breast cancer.</a:t>
            </a:r>
          </a:p>
        </p:txBody>
      </p:sp>
      <p:sp>
        <p:nvSpPr>
          <p:cNvPr id="3" name="Content Placeholder 2"/>
          <p:cNvSpPr>
            <a:spLocks noGrp="1"/>
          </p:cNvSpPr>
          <p:nvPr>
            <p:ph idx="1"/>
          </p:nvPr>
        </p:nvSpPr>
        <p:spPr>
          <a:xfrm>
            <a:off x="329885" y="2210396"/>
            <a:ext cx="8626493" cy="3915767"/>
          </a:xfrm>
        </p:spPr>
        <p:txBody>
          <a:bodyPr>
            <a:noAutofit/>
          </a:bodyPr>
          <a:lstStyle/>
          <a:p>
            <a:r>
              <a:rPr lang="en-US" sz="3200" dirty="0" smtClean="0">
                <a:solidFill>
                  <a:schemeClr val="tx1"/>
                </a:solidFill>
              </a:rPr>
              <a:t>Luminal A  </a:t>
            </a:r>
          </a:p>
          <a:p>
            <a:r>
              <a:rPr lang="en-US" sz="3200" dirty="0" smtClean="0">
                <a:solidFill>
                  <a:schemeClr val="tx1"/>
                </a:solidFill>
              </a:rPr>
              <a:t>Luminal B</a:t>
            </a:r>
          </a:p>
          <a:p>
            <a:r>
              <a:rPr lang="en-US" sz="3200" dirty="0" smtClean="0">
                <a:solidFill>
                  <a:schemeClr val="tx1"/>
                </a:solidFill>
              </a:rPr>
              <a:t>HER-2 positive</a:t>
            </a:r>
          </a:p>
          <a:p>
            <a:r>
              <a:rPr lang="en-US" sz="3200" dirty="0" smtClean="0">
                <a:solidFill>
                  <a:schemeClr val="tx1"/>
                </a:solidFill>
              </a:rPr>
              <a:t>Basal like breast cancer (triple negative) </a:t>
            </a:r>
          </a:p>
          <a:p>
            <a:pPr lvl="1"/>
            <a:r>
              <a:rPr lang="en-US" sz="2400" dirty="0" smtClean="0">
                <a:solidFill>
                  <a:schemeClr val="tx1"/>
                </a:solidFill>
              </a:rPr>
              <a:t>Most aggressive, most difficult to treat</a:t>
            </a:r>
          </a:p>
          <a:p>
            <a:pPr lvl="1"/>
            <a:r>
              <a:rPr lang="en-US" sz="2400" dirty="0" smtClean="0">
                <a:solidFill>
                  <a:schemeClr val="tx1"/>
                </a:solidFill>
              </a:rPr>
              <a:t>Occurs most often in younger women, women with lower economic status, Black and Latina women</a:t>
            </a:r>
          </a:p>
          <a:p>
            <a:pPr marL="457200" lvl="1" indent="0">
              <a:buNone/>
            </a:pPr>
            <a:endParaRPr lang="en-US" sz="2400" dirty="0">
              <a:solidFill>
                <a:schemeClr val="tx1"/>
              </a:solidFill>
            </a:endParaRPr>
          </a:p>
          <a:p>
            <a:pPr marL="457200" lvl="1" indent="0">
              <a:buNone/>
            </a:pPr>
            <a:r>
              <a:rPr lang="en-US" sz="1800" dirty="0" smtClean="0">
                <a:solidFill>
                  <a:schemeClr val="tx1"/>
                </a:solidFill>
              </a:rPr>
              <a:t>Slide from the Breast Cancer Fund </a:t>
            </a:r>
            <a:r>
              <a:rPr lang="en-US" sz="1800" dirty="0" err="1" smtClean="0">
                <a:solidFill>
                  <a:schemeClr val="tx1"/>
                </a:solidFill>
              </a:rPr>
              <a:t>www,breastcancerfund.org</a:t>
            </a:r>
            <a:endParaRPr lang="en-US" sz="1800" dirty="0" smtClean="0">
              <a:solidFill>
                <a:schemeClr val="tx1"/>
              </a:solidFill>
            </a:endParaRPr>
          </a:p>
        </p:txBody>
      </p:sp>
    </p:spTree>
    <p:extLst>
      <p:ext uri="{BB962C8B-B14F-4D97-AF65-F5344CB8AC3E}">
        <p14:creationId xmlns:p14="http://schemas.microsoft.com/office/powerpoint/2010/main" val="42772261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7084"/>
            <a:ext cx="3455140" cy="5999266"/>
          </a:xfrm>
        </p:spPr>
        <p:txBody>
          <a:bodyPr/>
          <a:lstStyle/>
          <a:p>
            <a:pPr algn="l"/>
            <a:r>
              <a:rPr lang="en-US" sz="4000" dirty="0" smtClean="0">
                <a:solidFill>
                  <a:schemeClr val="accent1"/>
                </a:solidFill>
              </a:rPr>
              <a:t>Breast Cancer </a:t>
            </a:r>
            <a:br>
              <a:rPr lang="en-US" sz="4000" dirty="0" smtClean="0">
                <a:solidFill>
                  <a:schemeClr val="accent1"/>
                </a:solidFill>
              </a:rPr>
            </a:br>
            <a:r>
              <a:rPr lang="en-US" sz="4000" dirty="0" smtClean="0">
                <a:solidFill>
                  <a:schemeClr val="accent1"/>
                </a:solidFill>
              </a:rPr>
              <a:t>and other diseases  are  caused by the interaction of genes and  environment </a:t>
            </a:r>
            <a:endParaRPr lang="en-US" sz="4000" dirty="0">
              <a:solidFill>
                <a:schemeClr val="accent1"/>
              </a:solidFill>
            </a:endParaRPr>
          </a:p>
        </p:txBody>
      </p:sp>
      <p:sp>
        <p:nvSpPr>
          <p:cNvPr id="4" name="Slide Number Placeholder 3"/>
          <p:cNvSpPr>
            <a:spLocks noGrp="1"/>
          </p:cNvSpPr>
          <p:nvPr>
            <p:ph type="sldNum" sz="quarter" idx="12"/>
          </p:nvPr>
        </p:nvSpPr>
        <p:spPr/>
        <p:txBody>
          <a:bodyPr/>
          <a:lstStyle/>
          <a:p>
            <a:fld id="{BA9B540C-44DA-4F69-89C9-7C84606640D3}" type="slidenum">
              <a:rPr lang="en-US" smtClean="0"/>
              <a:pPr/>
              <a:t>21</a:t>
            </a:fld>
            <a:endParaRPr lang="en-US" dirty="0"/>
          </a:p>
        </p:txBody>
      </p:sp>
      <p:pic>
        <p:nvPicPr>
          <p:cNvPr id="5" name="Content Placeholder 4" descr="breast cancer is caused by rosie sil.png"/>
          <p:cNvPicPr>
            <a:picLocks noGrp="1" noChangeAspect="1"/>
          </p:cNvPicPr>
          <p:nvPr>
            <p:ph idx="1"/>
          </p:nvPr>
        </p:nvPicPr>
        <p:blipFill rotWithShape="1">
          <a:blip r:embed="rId3">
            <a:extLst>
              <a:ext uri="{28A0092B-C50C-407E-A947-70E740481C1C}">
                <a14:useLocalDpi xmlns:a14="http://schemas.microsoft.com/office/drawing/2010/main" val="0"/>
              </a:ext>
            </a:extLst>
          </a:blip>
          <a:srcRect t="118" b="486"/>
          <a:stretch/>
        </p:blipFill>
        <p:spPr>
          <a:xfrm>
            <a:off x="4198928" y="-2036639"/>
            <a:ext cx="4945072" cy="9109081"/>
          </a:xfrm>
        </p:spPr>
      </p:pic>
    </p:spTree>
    <p:extLst>
      <p:ext uri="{BB962C8B-B14F-4D97-AF65-F5344CB8AC3E}">
        <p14:creationId xmlns:p14="http://schemas.microsoft.com/office/powerpoint/2010/main" val="15853436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a:off x="2647939" y="3609065"/>
            <a:ext cx="3748795" cy="3020245"/>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Genes</a:t>
            </a:r>
          </a:p>
          <a:p>
            <a:pPr algn="ctr"/>
            <a:r>
              <a:rPr lang="en-US" dirty="0" smtClean="0"/>
              <a:t>Breast Density </a:t>
            </a:r>
          </a:p>
          <a:p>
            <a:pPr algn="ctr"/>
            <a:r>
              <a:rPr lang="en-US" dirty="0" smtClean="0"/>
              <a:t>High Birth Weight </a:t>
            </a:r>
            <a:endParaRPr lang="en-US" dirty="0"/>
          </a:p>
        </p:txBody>
      </p:sp>
      <p:sp>
        <p:nvSpPr>
          <p:cNvPr id="5" name="Minus 4"/>
          <p:cNvSpPr/>
          <p:nvPr/>
        </p:nvSpPr>
        <p:spPr>
          <a:xfrm>
            <a:off x="-932487" y="2648713"/>
            <a:ext cx="10907055" cy="1363081"/>
          </a:xfrm>
          <a:prstGeom prst="mathMinus">
            <a:avLst>
              <a:gd name="adj1" fmla="val 2690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542096" y="2338923"/>
            <a:ext cx="2323269" cy="1224190"/>
          </a:xfrm>
          <a:prstGeom prst="mathMinu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bg1"/>
                </a:solidFill>
              </a:rPr>
              <a:t>Healthy Diet</a:t>
            </a:r>
            <a:endParaRPr lang="en-US" dirty="0">
              <a:solidFill>
                <a:schemeClr val="bg1"/>
              </a:solidFill>
            </a:endParaRPr>
          </a:p>
        </p:txBody>
      </p:sp>
      <p:sp>
        <p:nvSpPr>
          <p:cNvPr id="7" name="Minus 6"/>
          <p:cNvSpPr/>
          <p:nvPr/>
        </p:nvSpPr>
        <p:spPr>
          <a:xfrm>
            <a:off x="542095" y="2029132"/>
            <a:ext cx="2323269" cy="1177723"/>
          </a:xfrm>
          <a:prstGeom prst="mathMinus">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chemeClr val="bg1"/>
                </a:solidFill>
              </a:rPr>
              <a:t>Exercise</a:t>
            </a:r>
            <a:endParaRPr lang="en-US" dirty="0">
              <a:solidFill>
                <a:schemeClr val="bg1"/>
              </a:solidFill>
            </a:endParaRPr>
          </a:p>
        </p:txBody>
      </p:sp>
      <p:sp>
        <p:nvSpPr>
          <p:cNvPr id="9" name="Minus 8"/>
          <p:cNvSpPr/>
          <p:nvPr/>
        </p:nvSpPr>
        <p:spPr>
          <a:xfrm>
            <a:off x="542094" y="1633890"/>
            <a:ext cx="2323268" cy="1410066"/>
          </a:xfrm>
          <a:prstGeom prst="mathMinu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solidFill>
                  <a:schemeClr val="bg1"/>
                </a:solidFill>
              </a:rPr>
              <a:t>H</a:t>
            </a:r>
            <a:r>
              <a:rPr lang="en-US" dirty="0" smtClean="0">
                <a:solidFill>
                  <a:schemeClr val="bg1"/>
                </a:solidFill>
              </a:rPr>
              <a:t>appiness </a:t>
            </a:r>
            <a:endParaRPr lang="en-US" dirty="0">
              <a:solidFill>
                <a:schemeClr val="bg1"/>
              </a:solidFill>
            </a:endParaRPr>
          </a:p>
        </p:txBody>
      </p:sp>
      <p:sp>
        <p:nvSpPr>
          <p:cNvPr id="13" name="Minus 12"/>
          <p:cNvSpPr/>
          <p:nvPr/>
        </p:nvSpPr>
        <p:spPr>
          <a:xfrm>
            <a:off x="6396735" y="2215006"/>
            <a:ext cx="2323268" cy="1454118"/>
          </a:xfrm>
          <a:prstGeom prst="mathMinus">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solidFill>
                  <a:schemeClr val="bg1"/>
                </a:solidFill>
              </a:rPr>
              <a:t>Chemicals</a:t>
            </a:r>
            <a:endParaRPr lang="en-US" dirty="0">
              <a:solidFill>
                <a:schemeClr val="bg1"/>
              </a:solidFill>
            </a:endParaRPr>
          </a:p>
        </p:txBody>
      </p:sp>
      <p:sp>
        <p:nvSpPr>
          <p:cNvPr id="15" name="Minus 14"/>
          <p:cNvSpPr/>
          <p:nvPr/>
        </p:nvSpPr>
        <p:spPr>
          <a:xfrm>
            <a:off x="6396735" y="2029133"/>
            <a:ext cx="2323268" cy="1224190"/>
          </a:xfrm>
          <a:prstGeom prst="mathMinu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solidFill>
                  <a:schemeClr val="bg1"/>
                </a:solidFill>
              </a:rPr>
              <a:t>Night Shift</a:t>
            </a:r>
            <a:endParaRPr lang="en-US" dirty="0">
              <a:solidFill>
                <a:schemeClr val="bg1"/>
              </a:solidFill>
            </a:endParaRPr>
          </a:p>
        </p:txBody>
      </p:sp>
      <p:sp>
        <p:nvSpPr>
          <p:cNvPr id="17" name="Minus 16"/>
          <p:cNvSpPr/>
          <p:nvPr/>
        </p:nvSpPr>
        <p:spPr>
          <a:xfrm>
            <a:off x="6396735" y="1734314"/>
            <a:ext cx="2333668" cy="1309642"/>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Tobacco </a:t>
            </a:r>
            <a:endParaRPr lang="en-US" dirty="0"/>
          </a:p>
        </p:txBody>
      </p:sp>
      <p:sp>
        <p:nvSpPr>
          <p:cNvPr id="19" name="Minus 18"/>
          <p:cNvSpPr/>
          <p:nvPr/>
        </p:nvSpPr>
        <p:spPr>
          <a:xfrm>
            <a:off x="542094" y="1486997"/>
            <a:ext cx="2323269" cy="1061293"/>
          </a:xfrm>
          <a:prstGeom prst="mathMinu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bg1"/>
                </a:solidFill>
              </a:rPr>
              <a:t>Pregnancy</a:t>
            </a:r>
            <a:endParaRPr lang="en-US" dirty="0">
              <a:solidFill>
                <a:schemeClr val="bg1"/>
              </a:solidFill>
            </a:endParaRPr>
          </a:p>
        </p:txBody>
      </p:sp>
      <p:sp>
        <p:nvSpPr>
          <p:cNvPr id="22" name="Minus 21"/>
          <p:cNvSpPr/>
          <p:nvPr/>
        </p:nvSpPr>
        <p:spPr>
          <a:xfrm>
            <a:off x="6396735" y="1456018"/>
            <a:ext cx="2333667" cy="1278664"/>
          </a:xfrm>
          <a:prstGeom prst="mathMinus">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Alcohol Abuse</a:t>
            </a:r>
            <a:endParaRPr lang="en-US" dirty="0"/>
          </a:p>
        </p:txBody>
      </p:sp>
      <p:sp>
        <p:nvSpPr>
          <p:cNvPr id="23" name="Minus 22"/>
          <p:cNvSpPr/>
          <p:nvPr/>
        </p:nvSpPr>
        <p:spPr>
          <a:xfrm>
            <a:off x="6396735" y="1177206"/>
            <a:ext cx="2323267" cy="1161717"/>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Radiation</a:t>
            </a:r>
            <a:endParaRPr lang="en-US" dirty="0"/>
          </a:p>
        </p:txBody>
      </p:sp>
      <p:sp>
        <p:nvSpPr>
          <p:cNvPr id="26" name="Minus 25"/>
          <p:cNvSpPr/>
          <p:nvPr/>
        </p:nvSpPr>
        <p:spPr>
          <a:xfrm>
            <a:off x="556389" y="1177206"/>
            <a:ext cx="2308976" cy="1097341"/>
          </a:xfrm>
          <a:prstGeom prst="mathMinus">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Strong Union</a:t>
            </a:r>
            <a:endParaRPr lang="en-US" dirty="0"/>
          </a:p>
        </p:txBody>
      </p:sp>
      <p:sp>
        <p:nvSpPr>
          <p:cNvPr id="27" name="TextBox 26"/>
          <p:cNvSpPr txBox="1"/>
          <p:nvPr/>
        </p:nvSpPr>
        <p:spPr>
          <a:xfrm>
            <a:off x="0" y="294302"/>
            <a:ext cx="9144000" cy="584776"/>
          </a:xfrm>
          <a:prstGeom prst="rect">
            <a:avLst/>
          </a:prstGeom>
          <a:noFill/>
        </p:spPr>
        <p:txBody>
          <a:bodyPr wrap="square" rtlCol="0">
            <a:spAutoFit/>
          </a:bodyPr>
          <a:lstStyle/>
          <a:p>
            <a:pPr algn="ctr"/>
            <a:r>
              <a:rPr lang="en-US" sz="3200" dirty="0" smtClean="0"/>
              <a:t>The Breast Cancer Resilience Scale</a:t>
            </a:r>
            <a:endParaRPr lang="en-US" sz="3200" dirty="0"/>
          </a:p>
        </p:txBody>
      </p:sp>
    </p:spTree>
    <p:extLst>
      <p:ext uri="{BB962C8B-B14F-4D97-AF65-F5344CB8AC3E}">
        <p14:creationId xmlns:p14="http://schemas.microsoft.com/office/powerpoint/2010/main" val="36075345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05" y="4571999"/>
            <a:ext cx="8843726" cy="1913467"/>
          </a:xfrm>
        </p:spPr>
        <p:txBody>
          <a:bodyPr>
            <a:normAutofit/>
          </a:bodyPr>
          <a:lstStyle/>
          <a:p>
            <a:pPr algn="ctr"/>
            <a:r>
              <a:rPr lang="en-US" sz="3200" b="1" dirty="0" smtClean="0"/>
              <a:t/>
            </a:r>
            <a:br>
              <a:rPr lang="en-US" sz="3200" b="1" dirty="0" smtClean="0"/>
            </a:br>
            <a:r>
              <a:rPr lang="en-US" sz="3200" dirty="0" smtClean="0">
                <a:solidFill>
                  <a:schemeClr val="tx1"/>
                </a:solidFill>
              </a:rPr>
              <a:t>Cancer Incidence and Mortality in Children</a:t>
            </a:r>
            <a:endParaRPr lang="en-US" sz="3200" dirty="0">
              <a:solidFill>
                <a:schemeClr val="tx1"/>
              </a:solidFill>
            </a:endParaRPr>
          </a:p>
        </p:txBody>
      </p:sp>
      <p:pic>
        <p:nvPicPr>
          <p:cNvPr id="5" name="Picture Placeholder 4"/>
          <p:cNvPicPr>
            <a:picLocks noGrp="1" noChangeAspect="1"/>
          </p:cNvPicPr>
          <p:nvPr>
            <p:ph type="pic" idx="1"/>
          </p:nvPr>
        </p:nvPicPr>
        <p:blipFill rotWithShape="1">
          <a:blip r:embed="rId3"/>
          <a:srcRect l="701" r="-30" b="2086"/>
          <a:stretch/>
        </p:blipFill>
        <p:spPr>
          <a:xfrm rot="-60000">
            <a:off x="1207756" y="301017"/>
            <a:ext cx="6699517" cy="54511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ext Placeholder 3"/>
          <p:cNvSpPr>
            <a:spLocks noGrp="1"/>
          </p:cNvSpPr>
          <p:nvPr>
            <p:ph type="body" sz="half" idx="2"/>
          </p:nvPr>
        </p:nvSpPr>
        <p:spPr/>
        <p:txBody>
          <a:bodyPr>
            <a:noAutofit/>
          </a:bodyPr>
          <a:lstStyle/>
          <a:p>
            <a:endParaRPr lang="en-US" sz="2400" dirty="0" smtClean="0"/>
          </a:p>
          <a:p>
            <a:endParaRPr lang="en-US" sz="2400" dirty="0"/>
          </a:p>
          <a:p>
            <a:endParaRPr lang="en-US" sz="2400" dirty="0" smtClean="0"/>
          </a:p>
          <a:p>
            <a:pPr algn="ctr"/>
            <a:r>
              <a:rPr lang="en-US" sz="2400" dirty="0" smtClean="0"/>
              <a:t>More children are </a:t>
            </a:r>
            <a:r>
              <a:rPr lang="en-US" sz="2400" i="1" dirty="0" smtClean="0"/>
              <a:t>getting</a:t>
            </a:r>
            <a:r>
              <a:rPr lang="en-US" sz="2400" dirty="0" smtClean="0"/>
              <a:t> cancer but fewer children are </a:t>
            </a:r>
            <a:r>
              <a:rPr lang="en-US" sz="2400" i="1" dirty="0" smtClean="0"/>
              <a:t>dying</a:t>
            </a:r>
            <a:r>
              <a:rPr lang="en-US" sz="2400" dirty="0" smtClean="0"/>
              <a:t> from cancer </a:t>
            </a:r>
            <a:endParaRPr lang="en-US" sz="2400"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23</a:t>
            </a:fld>
            <a:endParaRPr lang="en-US" dirty="0"/>
          </a:p>
        </p:txBody>
      </p:sp>
    </p:spTree>
    <p:extLst>
      <p:ext uri="{BB962C8B-B14F-4D97-AF65-F5344CB8AC3E}">
        <p14:creationId xmlns:p14="http://schemas.microsoft.com/office/powerpoint/2010/main" val="18548281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vised epa child canc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711200"/>
            <a:ext cx="5778500" cy="5435600"/>
          </a:xfrm>
          <a:prstGeom prst="rect">
            <a:avLst/>
          </a:prstGeom>
        </p:spPr>
      </p:pic>
      <p:sp>
        <p:nvSpPr>
          <p:cNvPr id="8" name="Right Arrow 7"/>
          <p:cNvSpPr>
            <a:spLocks/>
          </p:cNvSpPr>
          <p:nvPr/>
        </p:nvSpPr>
        <p:spPr>
          <a:xfrm>
            <a:off x="457200" y="2133600"/>
            <a:ext cx="8465922" cy="2384405"/>
          </a:xfrm>
          <a:prstGeom prst="rightArrow">
            <a:avLst/>
          </a:prstGeom>
          <a:ln/>
          <a:scene3d>
            <a:camera prst="orthographicFront">
              <a:rot lat="540000" lon="0" rev="1080000"/>
            </a:camera>
            <a:lightRig rig="threePt" dir="t"/>
          </a:scene3d>
        </p:spPr>
        <p:style>
          <a:lnRef idx="1">
            <a:schemeClr val="accent3"/>
          </a:lnRef>
          <a:fillRef idx="2">
            <a:schemeClr val="accent3"/>
          </a:fillRef>
          <a:effectRef idx="1">
            <a:schemeClr val="accent3"/>
          </a:effectRef>
          <a:fontRef idx="minor">
            <a:schemeClr val="dk1"/>
          </a:fontRef>
        </p:style>
        <p:txBody>
          <a:bodyPr anchor="ctr" anchorCtr="1">
            <a:spAutoFit/>
          </a:bodyPr>
          <a:lstStyle/>
          <a:p>
            <a:pPr algn="ctr" fontAlgn="auto">
              <a:spcBef>
                <a:spcPts val="0"/>
              </a:spcBef>
              <a:spcAft>
                <a:spcPts val="0"/>
              </a:spcAft>
              <a:defRPr/>
            </a:pPr>
            <a:r>
              <a:rPr lang="en-US" sz="2400" dirty="0"/>
              <a:t>Asthma up  100%  Impaired fertility up 40% </a:t>
            </a:r>
            <a:r>
              <a:rPr lang="en-US" sz="2400" dirty="0" smtClean="0"/>
              <a:t> </a:t>
            </a:r>
          </a:p>
          <a:p>
            <a:pPr algn="ctr" fontAlgn="auto">
              <a:spcBef>
                <a:spcPts val="0"/>
              </a:spcBef>
              <a:spcAft>
                <a:spcPts val="0"/>
              </a:spcAft>
              <a:defRPr/>
            </a:pPr>
            <a:r>
              <a:rPr lang="en-US" sz="2400" dirty="0" smtClean="0"/>
              <a:t>Autism </a:t>
            </a:r>
            <a:r>
              <a:rPr lang="en-US" sz="2400" dirty="0"/>
              <a:t>diagnosis up  1000%  </a:t>
            </a:r>
          </a:p>
          <a:p>
            <a:pPr algn="ctr" fontAlgn="auto">
              <a:spcBef>
                <a:spcPts val="0"/>
              </a:spcBef>
              <a:spcAft>
                <a:spcPts val="0"/>
              </a:spcAft>
              <a:defRPr/>
            </a:pPr>
            <a:r>
              <a:rPr lang="en-US" sz="2400" dirty="0"/>
              <a:t> 30% more babies are being born too early</a:t>
            </a:r>
          </a:p>
        </p:txBody>
      </p:sp>
      <p:sp>
        <p:nvSpPr>
          <p:cNvPr id="3" name="Slide Number Placeholder 2"/>
          <p:cNvSpPr>
            <a:spLocks noGrp="1"/>
          </p:cNvSpPr>
          <p:nvPr>
            <p:ph type="sldNum" sz="quarter" idx="12"/>
          </p:nvPr>
        </p:nvSpPr>
        <p:spPr/>
        <p:txBody>
          <a:bodyPr/>
          <a:lstStyle/>
          <a:p>
            <a:fld id="{BA9B540C-44DA-4F69-89C9-7C84606640D3}" type="slidenum">
              <a:rPr lang="en-US" smtClean="0"/>
              <a:pPr/>
              <a:t>24</a:t>
            </a:fld>
            <a:endParaRPr lang="en-US" dirty="0"/>
          </a:p>
        </p:txBody>
      </p:sp>
    </p:spTree>
    <p:extLst>
      <p:ext uri="{BB962C8B-B14F-4D97-AF65-F5344CB8AC3E}">
        <p14:creationId xmlns:p14="http://schemas.microsoft.com/office/powerpoint/2010/main" val="48354625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0520000">
            <a:off x="147772" y="3321266"/>
            <a:ext cx="2760163" cy="1569660"/>
          </a:xfrm>
          <a:prstGeom prst="rect">
            <a:avLst/>
          </a:prstGeom>
          <a:noFill/>
        </p:spPr>
        <p:txBody>
          <a:bodyPr wrap="square" lIns="91440" tIns="45720" rIns="91440" bIns="45720">
            <a:spAutoFit/>
          </a:bodyPr>
          <a:lstStyle/>
          <a:p>
            <a:pPr algn="ctr"/>
            <a:endPar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24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endParaRPr>
          </a:p>
        </p:txBody>
      </p:sp>
      <p:pic>
        <p:nvPicPr>
          <p:cNvPr id="2" name="Picture 1" descr="Rosie_BreastCancer_R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83779" y="0"/>
            <a:ext cx="3960221" cy="6858000"/>
          </a:xfrm>
          <a:prstGeom prst="rect">
            <a:avLst/>
          </a:prstGeom>
        </p:spPr>
      </p:pic>
      <p:sp>
        <p:nvSpPr>
          <p:cNvPr id="3" name="TextBox 2"/>
          <p:cNvSpPr txBox="1"/>
          <p:nvPr/>
        </p:nvSpPr>
        <p:spPr>
          <a:xfrm>
            <a:off x="111126" y="1"/>
            <a:ext cx="4837150" cy="6740307"/>
          </a:xfrm>
          <a:prstGeom prst="rect">
            <a:avLst/>
          </a:prstGeom>
          <a:noFill/>
        </p:spPr>
        <p:txBody>
          <a:bodyPr wrap="square" rtlCol="0">
            <a:spAutoFit/>
          </a:bodyPr>
          <a:lstStyle/>
          <a:p>
            <a:endParaRPr lang="en-US" sz="4800" dirty="0"/>
          </a:p>
          <a:p>
            <a:r>
              <a:rPr lang="en-US" sz="4800" dirty="0" smtClean="0"/>
              <a:t>The scientific understanding of how and why chemicals are making us sick has changed dramatically since the 1970s</a:t>
            </a:r>
          </a:p>
        </p:txBody>
      </p:sp>
    </p:spTree>
    <p:extLst>
      <p:ext uri="{BB962C8B-B14F-4D97-AF65-F5344CB8AC3E}">
        <p14:creationId xmlns:p14="http://schemas.microsoft.com/office/powerpoint/2010/main" val="237718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thinking: People aren’t animals </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26</a:t>
            </a:fld>
            <a:endParaRPr lang="en-US" dirty="0"/>
          </a:p>
        </p:txBody>
      </p:sp>
      <p:pic>
        <p:nvPicPr>
          <p:cNvPr id="7" name="Content Placeholder 6" descr="labrats2.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141" r="-5141"/>
          <a:stretch/>
        </p:blipFill>
        <p:spPr>
          <a:xfrm>
            <a:off x="1015353" y="1600200"/>
            <a:ext cx="7242175" cy="4857750"/>
          </a:xfrm>
        </p:spPr>
      </p:pic>
    </p:spTree>
    <p:extLst>
      <p:ext uri="{BB962C8B-B14F-4D97-AF65-F5344CB8AC3E}">
        <p14:creationId xmlns:p14="http://schemas.microsoft.com/office/powerpoint/2010/main" val="32200230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3" cy="1619250"/>
          </a:xfrm>
        </p:spPr>
        <p:txBody>
          <a:bodyPr/>
          <a:lstStyle/>
          <a:p>
            <a:r>
              <a:rPr lang="en-US" sz="4800" dirty="0" smtClean="0"/>
              <a:t>Old thinking: Unique diseases come from a single cause</a:t>
            </a:r>
            <a:endParaRPr lang="en-US" sz="4800" dirty="0"/>
          </a:p>
        </p:txBody>
      </p:sp>
      <p:sp>
        <p:nvSpPr>
          <p:cNvPr id="3" name="Content Placeholder 2"/>
          <p:cNvSpPr>
            <a:spLocks noGrp="1"/>
          </p:cNvSpPr>
          <p:nvPr>
            <p:ph idx="1"/>
          </p:nvPr>
        </p:nvSpPr>
        <p:spPr>
          <a:xfrm>
            <a:off x="457200" y="2301240"/>
            <a:ext cx="8229600" cy="3824923"/>
          </a:xfrm>
        </p:spPr>
        <p:txBody>
          <a:bodyPr/>
          <a:lstStyle/>
          <a:p>
            <a:r>
              <a:rPr lang="en-US" dirty="0" smtClean="0"/>
              <a:t>Image of man with </a:t>
            </a:r>
            <a:r>
              <a:rPr lang="en-US" dirty="0" err="1" smtClean="0"/>
              <a:t>mesothelioama</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27</a:t>
            </a:fld>
            <a:endParaRPr lang="en-US" dirty="0"/>
          </a:p>
        </p:txBody>
      </p:sp>
      <p:pic>
        <p:nvPicPr>
          <p:cNvPr id="5" name="Picture 4" descr="asbesto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17" y="1619250"/>
            <a:ext cx="8725233" cy="5309119"/>
          </a:xfrm>
          <a:prstGeom prst="rect">
            <a:avLst/>
          </a:prstGeom>
        </p:spPr>
      </p:pic>
    </p:spTree>
    <p:extLst>
      <p:ext uri="{BB962C8B-B14F-4D97-AF65-F5344CB8AC3E}">
        <p14:creationId xmlns:p14="http://schemas.microsoft.com/office/powerpoint/2010/main" val="41433834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338667"/>
            <a:ext cx="8153400" cy="1083733"/>
          </a:xfrm>
        </p:spPr>
        <p:txBody>
          <a:bodyPr>
            <a:normAutofit fontScale="90000"/>
          </a:bodyPr>
          <a:lstStyle/>
          <a:p>
            <a:pPr eaLnBrk="1" fontAlgn="auto" hangingPunct="1">
              <a:spcAft>
                <a:spcPts val="0"/>
              </a:spcAft>
              <a:defRPr/>
            </a:pPr>
            <a:r>
              <a:rPr lang="en-US" dirty="0" smtClean="0">
                <a:ea typeface="Osaka" charset="0"/>
                <a:cs typeface="Osaka" charset="0"/>
              </a:rPr>
              <a:t>Old thinking: The dose makes the poison</a:t>
            </a:r>
            <a:endParaRPr dirty="0">
              <a:ea typeface="Osaka" charset="0"/>
              <a:cs typeface="Osaka" charset="0"/>
            </a:endParaRPr>
          </a:p>
        </p:txBody>
      </p:sp>
      <p:pic>
        <p:nvPicPr>
          <p:cNvPr id="17411" name="Picture 3" descr="s"/>
          <p:cNvPicPr>
            <a:picLocks noGrp="1" noChangeAspect="1" noChangeArrowheads="1"/>
          </p:cNvPicPr>
          <p:nvPr>
            <p:ph idx="1"/>
          </p:nvPr>
        </p:nvPicPr>
        <p:blipFill>
          <a:blip r:embed="rId3"/>
          <a:srcRect/>
          <a:stretch>
            <a:fillRect/>
          </a:stretch>
        </p:blipFill>
        <p:spPr>
          <a:xfrm rot="5407">
            <a:off x="55354" y="2006370"/>
            <a:ext cx="4728155" cy="4346264"/>
          </a:xfrm>
          <a:effectLst>
            <a:outerShdw blurRad="50800" dist="12700" dir="8100000" algn="ctr" rotWithShape="0">
              <a:srgbClr val="FFFFFF">
                <a:alpha val="75000"/>
              </a:srgbClr>
            </a:outerShdw>
          </a:effectLst>
        </p:spPr>
      </p:pic>
      <p:sp>
        <p:nvSpPr>
          <p:cNvPr id="4" name="Slide Number Placeholder 3"/>
          <p:cNvSpPr>
            <a:spLocks noGrp="1"/>
          </p:cNvSpPr>
          <p:nvPr>
            <p:ph type="sldNum" sz="quarter" idx="12"/>
          </p:nvPr>
        </p:nvSpPr>
        <p:spPr/>
        <p:txBody>
          <a:bodyPr/>
          <a:lstStyle/>
          <a:p>
            <a:fld id="{BA9B540C-44DA-4F69-89C9-7C84606640D3}" type="slidenum">
              <a:rPr lang="en-US" smtClean="0"/>
              <a:pPr/>
              <a:t>28</a:t>
            </a:fld>
            <a:endParaRPr lang="en-US" dirty="0"/>
          </a:p>
        </p:txBody>
      </p:sp>
      <p:sp>
        <p:nvSpPr>
          <p:cNvPr id="31747" name="Rectangle 4"/>
          <p:cNvSpPr>
            <a:spLocks noChangeArrowheads="1"/>
          </p:cNvSpPr>
          <p:nvPr/>
        </p:nvSpPr>
        <p:spPr bwMode="auto">
          <a:xfrm>
            <a:off x="5334000" y="1828800"/>
            <a:ext cx="358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eaLnBrk="1" hangingPunct="1"/>
            <a:endParaRPr lang="en-US" sz="1800" u="none" dirty="0">
              <a:solidFill>
                <a:srgbClr val="4D4D4D"/>
              </a:solidFill>
            </a:endParaRPr>
          </a:p>
          <a:p>
            <a:pPr marL="457200" indent="-457200" eaLnBrk="1" hangingPunct="1"/>
            <a:endParaRPr lang="en-US" sz="1800" u="none" dirty="0">
              <a:solidFill>
                <a:srgbClr val="4D4D4D"/>
              </a:solidFill>
            </a:endParaRPr>
          </a:p>
        </p:txBody>
      </p:sp>
      <p:pic>
        <p:nvPicPr>
          <p:cNvPr id="2" name="Picture 1" descr="paresels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923" y="1495005"/>
            <a:ext cx="3510152" cy="4702595"/>
          </a:xfrm>
          <a:prstGeom prst="rect">
            <a:avLst/>
          </a:prstGeom>
        </p:spPr>
      </p:pic>
    </p:spTree>
    <p:extLst>
      <p:ext uri="{BB962C8B-B14F-4D97-AF65-F5344CB8AC3E}">
        <p14:creationId xmlns:p14="http://schemas.microsoft.com/office/powerpoint/2010/main" val="208531669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lstStyle/>
          <a:p>
            <a:pPr>
              <a:lnSpc>
                <a:spcPct val="90000"/>
              </a:lnSpc>
            </a:pP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2800" dirty="0" smtClean="0"/>
              <a:t>Old thinking: When the science proves cause, we make new protective policies </a:t>
            </a:r>
            <a:br>
              <a:rPr lang="en-US" sz="2800" dirty="0" smtClean="0"/>
            </a:br>
            <a:endParaRPr lang="en-US" sz="2800"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29</a:t>
            </a:fld>
            <a:endParaRPr lang="en-US" dirty="0"/>
          </a:p>
        </p:txBody>
      </p:sp>
      <p:pic>
        <p:nvPicPr>
          <p:cNvPr id="7" name="Content Placeholder 6" descr="FDA.png"/>
          <p:cNvPicPr>
            <a:picLocks noGrp="1" noChangeAspect="1"/>
          </p:cNvPicPr>
          <p:nvPr>
            <p:ph idx="1"/>
          </p:nvPr>
        </p:nvPicPr>
        <p:blipFill>
          <a:blip r:embed="rId3" cstate="email">
            <a:extLst>
              <a:ext uri="{28A0092B-C50C-407E-A947-70E740481C1C}">
                <a14:useLocalDpi xmlns:a14="http://schemas.microsoft.com/office/drawing/2010/main" val="0"/>
              </a:ext>
            </a:extLst>
          </a:blip>
          <a:srcRect t="6450" b="6450"/>
          <a:stretch>
            <a:fillRect/>
          </a:stretch>
        </p:blipFill>
        <p:spPr/>
      </p:pic>
    </p:spTree>
    <p:extLst>
      <p:ext uri="{BB962C8B-B14F-4D97-AF65-F5344CB8AC3E}">
        <p14:creationId xmlns:p14="http://schemas.microsoft.com/office/powerpoint/2010/main" val="7417838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3</a:t>
            </a:fld>
            <a:endParaRPr lang="en-US" dirty="0"/>
          </a:p>
        </p:txBody>
      </p:sp>
      <p:graphicFrame>
        <p:nvGraphicFramePr>
          <p:cNvPr id="2" name="Chart 1"/>
          <p:cNvGraphicFramePr/>
          <p:nvPr>
            <p:extLst>
              <p:ext uri="{D42A27DB-BD31-4B8C-83A1-F6EECF244321}">
                <p14:modId xmlns:p14="http://schemas.microsoft.com/office/powerpoint/2010/main" val="3276597541"/>
              </p:ext>
            </p:extLst>
          </p:nvPr>
        </p:nvGraphicFramePr>
        <p:xfrm>
          <a:off x="-263907" y="-115468"/>
          <a:ext cx="8989365" cy="69734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48267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53" y="0"/>
            <a:ext cx="2375173" cy="6532214"/>
          </a:xfrm>
        </p:spPr>
        <p:txBody>
          <a:bodyPr/>
          <a:lstStyle/>
          <a:p>
            <a:pPr algn="l"/>
            <a:r>
              <a:rPr lang="en-US" sz="3600" dirty="0" smtClean="0"/>
              <a:t>Old thinking: The U.S. has the most protective laws in the world</a:t>
            </a:r>
            <a:endParaRPr lang="en-US" sz="3600" dirty="0"/>
          </a:p>
        </p:txBody>
      </p:sp>
      <p:pic>
        <p:nvPicPr>
          <p:cNvPr id="5" name="Content Placeholder 4" descr="usa1.png"/>
          <p:cNvPicPr>
            <a:picLocks noGrp="1" noChangeAspect="1"/>
          </p:cNvPicPr>
          <p:nvPr>
            <p:ph idx="1"/>
          </p:nvPr>
        </p:nvPicPr>
        <p:blipFill>
          <a:blip r:embed="rId3">
            <a:extLst>
              <a:ext uri="{28A0092B-C50C-407E-A947-70E740481C1C}">
                <a14:useLocalDpi xmlns:a14="http://schemas.microsoft.com/office/drawing/2010/main" val="0"/>
              </a:ext>
            </a:extLst>
          </a:blip>
          <a:srcRect l="-33354" r="-33354"/>
          <a:stretch>
            <a:fillRect/>
          </a:stretch>
        </p:blipFill>
        <p:spPr>
          <a:xfrm>
            <a:off x="560805" y="1038465"/>
            <a:ext cx="10277842" cy="5317885"/>
          </a:xfrm>
        </p:spPr>
      </p:pic>
      <p:sp>
        <p:nvSpPr>
          <p:cNvPr id="4" name="Slide Number Placeholder 3"/>
          <p:cNvSpPr>
            <a:spLocks noGrp="1"/>
          </p:cNvSpPr>
          <p:nvPr>
            <p:ph type="sldNum" sz="quarter" idx="12"/>
          </p:nvPr>
        </p:nvSpPr>
        <p:spPr/>
        <p:txBody>
          <a:bodyPr/>
          <a:lstStyle/>
          <a:p>
            <a:fld id="{BA9B540C-44DA-4F69-89C9-7C84606640D3}" type="slidenum">
              <a:rPr lang="en-US" smtClean="0"/>
              <a:pPr/>
              <a:t>30</a:t>
            </a:fld>
            <a:endParaRPr lang="en-US" dirty="0"/>
          </a:p>
        </p:txBody>
      </p:sp>
    </p:spTree>
    <p:extLst>
      <p:ext uri="{BB962C8B-B14F-4D97-AF65-F5344CB8AC3E}">
        <p14:creationId xmlns:p14="http://schemas.microsoft.com/office/powerpoint/2010/main" val="55031231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1117600"/>
          </a:xfrm>
        </p:spPr>
        <p:txBody>
          <a:bodyPr/>
          <a:lstStyle/>
          <a:p>
            <a:r>
              <a:rPr lang="en-US" sz="4400" dirty="0" smtClean="0">
                <a:ea typeface="Gungsuh" pitchFamily="18" charset="-127"/>
                <a:cs typeface="Arial" pitchFamily="34" charset="0"/>
              </a:rPr>
              <a:t>Small Group Exercise #2</a:t>
            </a:r>
            <a:endParaRPr lang="en-US" sz="4400" dirty="0">
              <a:ea typeface="Gungsuh" pitchFamily="18" charset="-127"/>
              <a:cs typeface="Arial" pitchFamily="34" charset="0"/>
            </a:endParaRPr>
          </a:p>
        </p:txBody>
      </p:sp>
      <p:sp>
        <p:nvSpPr>
          <p:cNvPr id="5" name="Subtitle 4"/>
          <p:cNvSpPr>
            <a:spLocks noGrp="1"/>
          </p:cNvSpPr>
          <p:nvPr>
            <p:ph type="subTitle" idx="1"/>
          </p:nvPr>
        </p:nvSpPr>
        <p:spPr>
          <a:xfrm>
            <a:off x="346378" y="1422401"/>
            <a:ext cx="8428563" cy="4826000"/>
          </a:xfrm>
        </p:spPr>
        <p:txBody>
          <a:bodyPr>
            <a:normAutofit/>
          </a:bodyPr>
          <a:lstStyle/>
          <a:p>
            <a:pPr marL="457200" indent="-457200" algn="l">
              <a:buFont typeface="Arial" pitchFamily="34" charset="0"/>
              <a:buChar char="•"/>
            </a:pPr>
            <a:r>
              <a:rPr lang="en-US" sz="2800" dirty="0" smtClean="0">
                <a:solidFill>
                  <a:schemeClr val="tx1"/>
                </a:solidFill>
              </a:rPr>
              <a:t>Break into 7 small groups </a:t>
            </a:r>
          </a:p>
          <a:p>
            <a:pPr marL="457200" indent="-457200" algn="l">
              <a:buFont typeface="Arial" pitchFamily="34" charset="0"/>
              <a:buChar char="•"/>
            </a:pPr>
            <a:r>
              <a:rPr lang="en-US" sz="2800" dirty="0" smtClean="0">
                <a:solidFill>
                  <a:schemeClr val="tx1"/>
                </a:solidFill>
              </a:rPr>
              <a:t>Pick a reporter</a:t>
            </a:r>
          </a:p>
          <a:p>
            <a:pPr marL="457200" indent="-457200" algn="l">
              <a:buFont typeface="Arial" pitchFamily="34" charset="0"/>
              <a:buChar char="•"/>
            </a:pPr>
            <a:r>
              <a:rPr lang="en-US" sz="2800" dirty="0" smtClean="0">
                <a:solidFill>
                  <a:schemeClr val="tx1"/>
                </a:solidFill>
              </a:rPr>
              <a:t>Each group will be assigned a different factsheet.</a:t>
            </a:r>
          </a:p>
          <a:p>
            <a:pPr marL="457200" indent="-457200" algn="l">
              <a:buFont typeface="Arial" pitchFamily="34" charset="0"/>
              <a:buChar char="•"/>
            </a:pPr>
            <a:r>
              <a:rPr lang="en-US" sz="2800" dirty="0">
                <a:solidFill>
                  <a:schemeClr val="tx1"/>
                </a:solidFill>
              </a:rPr>
              <a:t>R</a:t>
            </a:r>
            <a:r>
              <a:rPr lang="en-US" sz="2800" dirty="0" smtClean="0">
                <a:solidFill>
                  <a:schemeClr val="tx1"/>
                </a:solidFill>
              </a:rPr>
              <a:t>ead the fact sheet that’s been assigned to you and prepare for your report-back: </a:t>
            </a:r>
          </a:p>
          <a:p>
            <a:pPr marL="914400" lvl="1" indent="-457200" algn="l">
              <a:buFont typeface="Arial" pitchFamily="34" charset="0"/>
              <a:buChar char="•"/>
            </a:pPr>
            <a:r>
              <a:rPr lang="en-US" sz="2400" dirty="0" smtClean="0">
                <a:solidFill>
                  <a:schemeClr val="tx1"/>
                </a:solidFill>
              </a:rPr>
              <a:t>Summarize your factsheet for the group </a:t>
            </a:r>
          </a:p>
          <a:p>
            <a:pPr marL="914400" lvl="1" indent="-457200" algn="l">
              <a:buFont typeface="Arial" pitchFamily="34" charset="0"/>
              <a:buChar char="•"/>
            </a:pPr>
            <a:r>
              <a:rPr lang="en-US" sz="2400" dirty="0" smtClean="0">
                <a:solidFill>
                  <a:schemeClr val="tx1"/>
                </a:solidFill>
              </a:rPr>
              <a:t>Answer the questions at the end of your factsheet</a:t>
            </a:r>
            <a:endParaRPr lang="en-US" sz="2400" dirty="0">
              <a:solidFill>
                <a:schemeClr val="tx1"/>
              </a:solidFill>
            </a:endParaRPr>
          </a:p>
        </p:txBody>
      </p:sp>
    </p:spTree>
    <p:extLst>
      <p:ext uri="{BB962C8B-B14F-4D97-AF65-F5344CB8AC3E}">
        <p14:creationId xmlns:p14="http://schemas.microsoft.com/office/powerpoint/2010/main" val="184710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0402" y="5565512"/>
            <a:ext cx="8544022" cy="1155963"/>
          </a:xfrm>
        </p:spPr>
        <p:txBody>
          <a:bodyPr>
            <a:normAutofit fontScale="90000"/>
          </a:bodyPr>
          <a:lstStyle/>
          <a:p>
            <a:r>
              <a:rPr lang="en-US" sz="3200" b="1" dirty="0">
                <a:effectLst/>
              </a:rPr>
              <a:t> </a:t>
            </a:r>
            <a:r>
              <a:rPr lang="en-US" sz="3200" dirty="0">
                <a:effectLst/>
              </a:rPr>
              <a:t/>
            </a:r>
            <a:br>
              <a:rPr lang="en-US" sz="3200" dirty="0">
                <a:effectLst/>
              </a:rPr>
            </a:br>
            <a:r>
              <a:rPr lang="en-US" sz="3200" dirty="0">
                <a:effectLst/>
              </a:rPr>
              <a:t/>
            </a:r>
            <a:br>
              <a:rPr lang="en-US" sz="3200" dirty="0">
                <a:effectLst/>
              </a:rPr>
            </a:br>
            <a:r>
              <a:rPr lang="en-US" sz="3200" dirty="0" smtClean="0">
                <a:effectLst/>
              </a:rPr>
              <a:t>How the </a:t>
            </a:r>
            <a:r>
              <a:rPr lang="en-US" sz="3200" dirty="0">
                <a:effectLst/>
              </a:rPr>
              <a:t>Reproductive Problems of Florida Panthers and American Men </a:t>
            </a:r>
            <a:r>
              <a:rPr lang="en-US" sz="3200" dirty="0" smtClean="0">
                <a:effectLst/>
              </a:rPr>
              <a:t>Connected</a:t>
            </a:r>
            <a:endParaRPr lang="en-US" sz="3200" dirty="0">
              <a:solidFill>
                <a:schemeClr val="accent1"/>
              </a:solidFill>
            </a:endParaRPr>
          </a:p>
        </p:txBody>
      </p:sp>
      <p:sp>
        <p:nvSpPr>
          <p:cNvPr id="3" name="Slide Number Placeholder 2"/>
          <p:cNvSpPr>
            <a:spLocks noGrp="1"/>
          </p:cNvSpPr>
          <p:nvPr>
            <p:ph type="sldNum" sz="quarter" idx="12"/>
          </p:nvPr>
        </p:nvSpPr>
        <p:spPr/>
        <p:txBody>
          <a:bodyPr/>
          <a:lstStyle/>
          <a:p>
            <a:fld id="{BA9B540C-44DA-4F69-89C9-7C84606640D3}" type="slidenum">
              <a:rPr lang="en-US" smtClean="0"/>
              <a:pPr/>
              <a:t>32</a:t>
            </a:fld>
            <a:endParaRPr lang="en-US" dirty="0"/>
          </a:p>
        </p:txBody>
      </p:sp>
      <p:pic>
        <p:nvPicPr>
          <p:cNvPr id="7" name="Picture 6" descr="panther.png"/>
          <p:cNvPicPr/>
          <p:nvPr/>
        </p:nvPicPr>
        <p:blipFill>
          <a:blip r:embed="rId3">
            <a:extLst>
              <a:ext uri="{28A0092B-C50C-407E-A947-70E740481C1C}">
                <a14:useLocalDpi xmlns:a14="http://schemas.microsoft.com/office/drawing/2010/main" val="0"/>
              </a:ext>
            </a:extLst>
          </a:blip>
          <a:srcRect t="11087" b="11087"/>
          <a:stretch>
            <a:fillRect/>
          </a:stretch>
        </p:blipFill>
        <p:spPr>
          <a:xfrm rot="-60000">
            <a:off x="638160" y="635487"/>
            <a:ext cx="6002191" cy="498278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401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ost01"/>
          <p:cNvPicPr>
            <a:picLocks noChangeAspect="1" noChangeArrowheads="1"/>
          </p:cNvPicPr>
          <p:nvPr/>
        </p:nvPicPr>
        <p:blipFill>
          <a:blip r:embed="rId5" cstate="print"/>
          <a:srcRect/>
          <a:stretch>
            <a:fillRect/>
          </a:stretch>
        </p:blipFill>
        <p:spPr bwMode="auto">
          <a:xfrm>
            <a:off x="-2666793" y="1214796"/>
            <a:ext cx="11990133" cy="51415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p:cNvSpPr txBox="1"/>
          <p:nvPr/>
        </p:nvSpPr>
        <p:spPr>
          <a:xfrm>
            <a:off x="5426150" y="1639198"/>
            <a:ext cx="764856" cy="369332"/>
          </a:xfrm>
          <a:prstGeom prst="rect">
            <a:avLst/>
          </a:prstGeom>
          <a:noFill/>
        </p:spPr>
        <p:txBody>
          <a:bodyPr wrap="square" rtlCol="0">
            <a:spAutoFit/>
          </a:bodyPr>
          <a:lstStyle/>
          <a:p>
            <a:r>
              <a:rPr lang="en-US" dirty="0" smtClean="0"/>
              <a:t> </a:t>
            </a:r>
            <a:endParaRPr lang="en-US" dirty="0"/>
          </a:p>
        </p:txBody>
      </p:sp>
      <p:sp>
        <p:nvSpPr>
          <p:cNvPr id="9" name="Title 8"/>
          <p:cNvSpPr>
            <a:spLocks noGrp="1"/>
          </p:cNvSpPr>
          <p:nvPr>
            <p:ph type="title"/>
          </p:nvPr>
        </p:nvSpPr>
        <p:spPr>
          <a:xfrm>
            <a:off x="-36949" y="179996"/>
            <a:ext cx="9142202" cy="838200"/>
          </a:xfrm>
        </p:spPr>
        <p:txBody>
          <a:bodyPr/>
          <a:lstStyle/>
          <a:p>
            <a:r>
              <a:rPr lang="en-US" dirty="0" smtClean="0">
                <a:solidFill>
                  <a:schemeClr val="accent1"/>
                </a:solidFill>
              </a:rPr>
              <a:t>DBCP: Infertility </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BA9B540C-44DA-4F69-89C9-7C84606640D3}" type="slidenum">
              <a:rPr lang="en-US" smtClean="0"/>
              <a:pPr/>
              <a:t>33</a:t>
            </a:fld>
            <a:endParaRPr lang="en-US" dirty="0"/>
          </a:p>
        </p:txBody>
      </p:sp>
      <p:pic>
        <p:nvPicPr>
          <p:cNvPr id="2" name="Shriveling testicles comment DBCP 1979">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6"/>
          <a:stretch>
            <a:fillRect/>
          </a:stretch>
        </p:blipFill>
        <p:spPr>
          <a:xfrm>
            <a:off x="306387" y="1309688"/>
            <a:ext cx="3570288" cy="2678112"/>
          </a:xfrm>
        </p:spPr>
      </p:pic>
    </p:spTree>
    <p:extLst>
      <p:ext uri="{BB962C8B-B14F-4D97-AF65-F5344CB8AC3E}">
        <p14:creationId xmlns:p14="http://schemas.microsoft.com/office/powerpoint/2010/main" val="105668041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thinking: People aren’t animals </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34</a:t>
            </a:fld>
            <a:endParaRPr lang="en-US" dirty="0"/>
          </a:p>
        </p:txBody>
      </p:sp>
      <p:pic>
        <p:nvPicPr>
          <p:cNvPr id="7" name="Content Placeholder 6" descr="labrats2.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141" r="-5141"/>
          <a:stretch/>
        </p:blipFill>
        <p:spPr>
          <a:xfrm>
            <a:off x="1015353" y="1600200"/>
            <a:ext cx="7242175" cy="4857750"/>
          </a:xfrm>
        </p:spPr>
      </p:pic>
      <p:sp>
        <p:nvSpPr>
          <p:cNvPr id="3" name="TextBox 2"/>
          <p:cNvSpPr txBox="1"/>
          <p:nvPr/>
        </p:nvSpPr>
        <p:spPr>
          <a:xfrm rot="1820396">
            <a:off x="973457" y="2014212"/>
            <a:ext cx="7833907" cy="2862322"/>
          </a:xfrm>
          <a:prstGeom prst="rect">
            <a:avLst/>
          </a:prstGeom>
          <a:noFill/>
        </p:spPr>
        <p:txBody>
          <a:bodyPr wrap="square" rtlCol="0">
            <a:spAutoFit/>
          </a:bodyPr>
          <a:lstStyle/>
          <a:p>
            <a:r>
              <a:rPr lang="en-US" sz="18000" dirty="0" smtClean="0">
                <a:solidFill>
                  <a:srgbClr val="FF0000"/>
                </a:solidFill>
              </a:rPr>
              <a:t>FALSE</a:t>
            </a:r>
            <a:endParaRPr lang="en-US" sz="18000" dirty="0">
              <a:solidFill>
                <a:srgbClr val="FF0000"/>
              </a:solidFill>
            </a:endParaRPr>
          </a:p>
        </p:txBody>
      </p:sp>
    </p:spTree>
    <p:extLst>
      <p:ext uri="{BB962C8B-B14F-4D97-AF65-F5344CB8AC3E}">
        <p14:creationId xmlns:p14="http://schemas.microsoft.com/office/powerpoint/2010/main" val="2909357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1280" y="4511524"/>
            <a:ext cx="8041440" cy="1317585"/>
          </a:xfrm>
        </p:spPr>
        <p:txBody>
          <a:bodyPr>
            <a:normAutofit/>
          </a:bodyPr>
          <a:lstStyle/>
          <a:p>
            <a:r>
              <a:rPr lang="en-US" b="1" dirty="0" smtClean="0"/>
              <a:t/>
            </a:r>
            <a:br>
              <a:rPr lang="en-US" b="1" dirty="0" smtClean="0"/>
            </a:br>
            <a:endParaRPr lang="en-US" b="1" dirty="0"/>
          </a:p>
        </p:txBody>
      </p:sp>
      <p:pic>
        <p:nvPicPr>
          <p:cNvPr id="7" name="Picture Placeholder 6" descr="airplane agent orange.pn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12" t="-240" r="371" b="539"/>
          <a:stretch/>
        </p:blipFill>
        <p:spPr>
          <a:xfrm>
            <a:off x="1191503" y="270305"/>
            <a:ext cx="6725719" cy="5261885"/>
          </a:xfrm>
        </p:spPr>
      </p:pic>
      <p:sp>
        <p:nvSpPr>
          <p:cNvPr id="6" name="Text Placeholder 5"/>
          <p:cNvSpPr>
            <a:spLocks noGrp="1"/>
          </p:cNvSpPr>
          <p:nvPr>
            <p:ph type="body" sz="half" idx="2"/>
          </p:nvPr>
        </p:nvSpPr>
        <p:spPr>
          <a:xfrm>
            <a:off x="0" y="5829110"/>
            <a:ext cx="9143999" cy="881892"/>
          </a:xfrm>
        </p:spPr>
        <p:txBody>
          <a:bodyPr>
            <a:noAutofit/>
          </a:bodyPr>
          <a:lstStyle/>
          <a:p>
            <a:pPr algn="ctr"/>
            <a:r>
              <a:rPr lang="en-US" sz="2400" b="1" dirty="0" smtClean="0">
                <a:solidFill>
                  <a:schemeClr val="accent1"/>
                </a:solidFill>
                <a:latin typeface="+mn-lt"/>
              </a:rPr>
              <a:t> </a:t>
            </a:r>
            <a:r>
              <a:rPr lang="en-US" sz="2400" dirty="0" smtClean="0">
                <a:solidFill>
                  <a:schemeClr val="accent1"/>
                </a:solidFill>
                <a:latin typeface="+mn-lt"/>
              </a:rPr>
              <a:t>What we learned  from </a:t>
            </a:r>
            <a:r>
              <a:rPr lang="en-US" sz="2400" dirty="0">
                <a:solidFill>
                  <a:schemeClr val="accent1"/>
                </a:solidFill>
                <a:latin typeface="+mn-lt"/>
              </a:rPr>
              <a:t>an Uncontrolled Experiment on American</a:t>
            </a:r>
            <a:r>
              <a:rPr lang="en-US" sz="2400" dirty="0" smtClean="0">
                <a:solidFill>
                  <a:schemeClr val="accent1"/>
                </a:solidFill>
                <a:latin typeface="+mn-lt"/>
              </a:rPr>
              <a:t> Soldiers </a:t>
            </a:r>
            <a:r>
              <a:rPr lang="en-US" sz="2400" dirty="0">
                <a:solidFill>
                  <a:schemeClr val="accent1"/>
                </a:solidFill>
                <a:latin typeface="+mn-lt"/>
              </a:rPr>
              <a:t>and the People of Southeast </a:t>
            </a:r>
            <a:r>
              <a:rPr lang="en-US" sz="2400" dirty="0" smtClean="0">
                <a:solidFill>
                  <a:schemeClr val="accent1"/>
                </a:solidFill>
                <a:latin typeface="+mn-lt"/>
              </a:rPr>
              <a:t>Asia? </a:t>
            </a:r>
            <a:endParaRPr lang="en-US" sz="2400" dirty="0">
              <a:solidFill>
                <a:schemeClr val="accent1"/>
              </a:solidFill>
              <a:latin typeface="+mn-lt"/>
            </a:endParaRPr>
          </a:p>
          <a:p>
            <a:pPr algn="ctr"/>
            <a:endParaRPr lang="en-US" sz="2000" dirty="0" smtClean="0"/>
          </a:p>
        </p:txBody>
      </p:sp>
      <p:sp>
        <p:nvSpPr>
          <p:cNvPr id="3" name="Slide Number Placeholder 2"/>
          <p:cNvSpPr>
            <a:spLocks noGrp="1"/>
          </p:cNvSpPr>
          <p:nvPr>
            <p:ph type="sldNum" sz="quarter" idx="12"/>
          </p:nvPr>
        </p:nvSpPr>
        <p:spPr/>
        <p:txBody>
          <a:bodyPr/>
          <a:lstStyle/>
          <a:p>
            <a:fld id="{BA9B540C-44DA-4F69-89C9-7C84606640D3}" type="slidenum">
              <a:rPr lang="en-US" smtClean="0"/>
              <a:pPr/>
              <a:t>35</a:t>
            </a:fld>
            <a:endParaRPr lang="en-US" dirty="0"/>
          </a:p>
        </p:txBody>
      </p:sp>
    </p:spTree>
    <p:extLst>
      <p:ext uri="{BB962C8B-B14F-4D97-AF65-F5344CB8AC3E}">
        <p14:creationId xmlns:p14="http://schemas.microsoft.com/office/powerpoint/2010/main" val="67612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vietnam vets at the wall.pn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0195" b="756"/>
          <a:stretch/>
        </p:blipFill>
        <p:spPr>
          <a:xfrm>
            <a:off x="524608" y="0"/>
            <a:ext cx="7796431" cy="4972337"/>
          </a:xfrm>
        </p:spPr>
      </p:pic>
      <p:sp>
        <p:nvSpPr>
          <p:cNvPr id="4" name="Text Placeholder 3"/>
          <p:cNvSpPr>
            <a:spLocks noGrp="1"/>
          </p:cNvSpPr>
          <p:nvPr>
            <p:ph type="body" sz="half" idx="2"/>
          </p:nvPr>
        </p:nvSpPr>
        <p:spPr>
          <a:xfrm>
            <a:off x="136769" y="5236308"/>
            <a:ext cx="8759271" cy="1621692"/>
          </a:xfrm>
        </p:spPr>
        <p:txBody>
          <a:bodyPr>
            <a:noAutofit/>
          </a:bodyPr>
          <a:lstStyle/>
          <a:p>
            <a:r>
              <a:rPr lang="en-US" sz="2400" dirty="0" smtClean="0">
                <a:solidFill>
                  <a:schemeClr val="tx1"/>
                </a:solidFill>
              </a:rPr>
              <a:t>Hodgkin’s </a:t>
            </a:r>
            <a:r>
              <a:rPr lang="en-US" sz="2400" dirty="0">
                <a:solidFill>
                  <a:schemeClr val="tx1"/>
                </a:solidFill>
              </a:rPr>
              <a:t>Disease, non Hodgkin’s </a:t>
            </a:r>
            <a:r>
              <a:rPr lang="en-US" sz="2400" dirty="0" smtClean="0">
                <a:solidFill>
                  <a:schemeClr val="tx1"/>
                </a:solidFill>
              </a:rPr>
              <a:t>lymphoma, Prostate Cancer, Chronic B-cell Leukemia, Respiratory Cancers,</a:t>
            </a:r>
          </a:p>
          <a:p>
            <a:r>
              <a:rPr lang="en-US" sz="2400" dirty="0" smtClean="0">
                <a:solidFill>
                  <a:schemeClr val="tx1"/>
                </a:solidFill>
              </a:rPr>
              <a:t>Type 2 Diabetes, Ischemic Heart Disease, Parkinson’s </a:t>
            </a:r>
            <a:r>
              <a:rPr lang="en-US" sz="2400" dirty="0">
                <a:solidFill>
                  <a:schemeClr val="tx1"/>
                </a:solidFill>
              </a:rPr>
              <a:t>Disease </a:t>
            </a:r>
          </a:p>
        </p:txBody>
      </p:sp>
      <p:pic>
        <p:nvPicPr>
          <p:cNvPr id="6" name="Picture 5" descr="agordef.png"/>
          <p:cNvPicPr>
            <a:picLocks noChangeAspect="1"/>
          </p:cNvPicPr>
          <p:nvPr/>
        </p:nvPicPr>
        <p:blipFill>
          <a:blip r:embed="rId4"/>
          <a:stretch>
            <a:fillRect/>
          </a:stretch>
        </p:blipFill>
        <p:spPr>
          <a:xfrm rot="900000">
            <a:off x="6908075" y="1618983"/>
            <a:ext cx="1769850" cy="1918463"/>
          </a:xfrm>
          <a:prstGeom prst="rect">
            <a:avLst/>
          </a:prstGeom>
          <a:ln w="190500" cap="sq">
            <a:solidFill>
              <a:srgbClr val="C8C6BD"/>
            </a:solidFill>
            <a:prstDash val="solid"/>
            <a:miter lim="800000"/>
          </a:ln>
          <a:effectLst>
            <a:outerShdw blurRad="50800" dist="38100" dir="2700000" algn="tl" rotWithShape="0">
              <a:srgbClr val="000000">
                <a:alpha val="45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243260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5253" cy="1619250"/>
          </a:xfrm>
        </p:spPr>
        <p:txBody>
          <a:bodyPr/>
          <a:lstStyle/>
          <a:p>
            <a:r>
              <a:rPr lang="en-US" sz="4800" dirty="0" smtClean="0"/>
              <a:t>Old thinking: Unique diseases come from a single cause</a:t>
            </a:r>
            <a:endParaRPr lang="en-US" sz="4800" dirty="0"/>
          </a:p>
        </p:txBody>
      </p:sp>
      <p:sp>
        <p:nvSpPr>
          <p:cNvPr id="3" name="Content Placeholder 2"/>
          <p:cNvSpPr>
            <a:spLocks noGrp="1"/>
          </p:cNvSpPr>
          <p:nvPr>
            <p:ph idx="1"/>
          </p:nvPr>
        </p:nvSpPr>
        <p:spPr>
          <a:xfrm>
            <a:off x="457200" y="2301240"/>
            <a:ext cx="8229600" cy="3824923"/>
          </a:xfrm>
        </p:spPr>
        <p:txBody>
          <a:bodyPr/>
          <a:lstStyle/>
          <a:p>
            <a:r>
              <a:rPr lang="en-US" dirty="0" smtClean="0"/>
              <a:t>Image of man with </a:t>
            </a:r>
            <a:r>
              <a:rPr lang="en-US" dirty="0" err="1" smtClean="0"/>
              <a:t>mesothelioama</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37</a:t>
            </a:fld>
            <a:endParaRPr lang="en-US" dirty="0"/>
          </a:p>
        </p:txBody>
      </p:sp>
      <p:pic>
        <p:nvPicPr>
          <p:cNvPr id="5" name="Picture 4" descr="asbesto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17" y="1619250"/>
            <a:ext cx="8725233" cy="5309119"/>
          </a:xfrm>
          <a:prstGeom prst="rect">
            <a:avLst/>
          </a:prstGeom>
        </p:spPr>
      </p:pic>
      <p:sp>
        <p:nvSpPr>
          <p:cNvPr id="6" name="TextBox 5"/>
          <p:cNvSpPr txBox="1"/>
          <p:nvPr/>
        </p:nvSpPr>
        <p:spPr>
          <a:xfrm rot="1820396">
            <a:off x="973457" y="2014212"/>
            <a:ext cx="7833907" cy="2862322"/>
          </a:xfrm>
          <a:prstGeom prst="rect">
            <a:avLst/>
          </a:prstGeom>
          <a:noFill/>
        </p:spPr>
        <p:txBody>
          <a:bodyPr wrap="square" rtlCol="0">
            <a:spAutoFit/>
          </a:bodyPr>
          <a:lstStyle/>
          <a:p>
            <a:r>
              <a:rPr lang="en-US" sz="18000" dirty="0" smtClean="0">
                <a:solidFill>
                  <a:srgbClr val="FF0000"/>
                </a:solidFill>
              </a:rPr>
              <a:t>FALSE</a:t>
            </a:r>
            <a:endParaRPr lang="en-US" sz="18000" dirty="0">
              <a:solidFill>
                <a:srgbClr val="FF0000"/>
              </a:solidFill>
            </a:endParaRPr>
          </a:p>
        </p:txBody>
      </p:sp>
    </p:spTree>
    <p:extLst>
      <p:ext uri="{BB962C8B-B14F-4D97-AF65-F5344CB8AC3E}">
        <p14:creationId xmlns:p14="http://schemas.microsoft.com/office/powerpoint/2010/main" val="1768771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948646"/>
            <a:ext cx="8041440" cy="1666046"/>
          </a:xfrm>
        </p:spPr>
        <p:txBody>
          <a:bodyPr/>
          <a:lstStyle/>
          <a:p>
            <a:pPr algn="ctr"/>
            <a:r>
              <a:rPr lang="en-US" sz="3200" dirty="0" smtClean="0"/>
              <a:t>Breast Cancer and DDT: Sometimes Timing Matters More Than Dose</a:t>
            </a:r>
            <a:endParaRPr lang="en-US" sz="3200" dirty="0"/>
          </a:p>
        </p:txBody>
      </p:sp>
      <p:pic>
        <p:nvPicPr>
          <p:cNvPr id="7" name="Picture Placeholder 6" descr="ddt2.png"/>
          <p:cNvPicPr>
            <a:picLocks noGrp="1" noChangeAspect="1"/>
          </p:cNvPicPr>
          <p:nvPr>
            <p:ph type="pic" idx="1"/>
          </p:nvPr>
        </p:nvPicPr>
        <p:blipFill>
          <a:blip r:embed="rId3"/>
          <a:srcRect l="-1458" r="-1458"/>
          <a:stretch>
            <a:fillRect/>
          </a:stretch>
        </p:blipFill>
        <p:spPr>
          <a:xfrm rot="-60000">
            <a:off x="1259796" y="423438"/>
            <a:ext cx="6271869" cy="4706844"/>
          </a:xfrm>
        </p:spPr>
      </p:pic>
      <p:sp>
        <p:nvSpPr>
          <p:cNvPr id="4" name="Text Placeholder 3"/>
          <p:cNvSpPr>
            <a:spLocks noGrp="1"/>
          </p:cNvSpPr>
          <p:nvPr>
            <p:ph type="body" sz="half" idx="2"/>
          </p:nvPr>
        </p:nvSpPr>
        <p:spPr>
          <a:xfrm rot="21434924" flipH="1">
            <a:off x="8964074" y="5743400"/>
            <a:ext cx="574901" cy="3229310"/>
          </a:xfrm>
        </p:spPr>
        <p:txBody>
          <a:bodyPr>
            <a:normAutofit/>
          </a:bodyPr>
          <a:lstStyle/>
          <a:p>
            <a:endParaRPr lang="en-US" sz="2400" dirty="0" smtClean="0"/>
          </a:p>
          <a:p>
            <a:endParaRPr lang="en-US" sz="2400" dirty="0"/>
          </a:p>
          <a:p>
            <a:endParaRPr lang="en-US" sz="2400" dirty="0"/>
          </a:p>
        </p:txBody>
      </p:sp>
    </p:spTree>
    <p:extLst>
      <p:ext uri="{BB962C8B-B14F-4D97-AF65-F5344CB8AC3E}">
        <p14:creationId xmlns:p14="http://schemas.microsoft.com/office/powerpoint/2010/main" val="506168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0"/>
            <a:ext cx="9144000" cy="1600200"/>
          </a:xfrm>
        </p:spPr>
        <p:txBody>
          <a:bodyPr/>
          <a:lstStyle/>
          <a:p>
            <a:pPr algn="ctr"/>
            <a:endParaRPr lang="en-US" dirty="0"/>
          </a:p>
        </p:txBody>
      </p:sp>
      <p:pic>
        <p:nvPicPr>
          <p:cNvPr id="5" name="Picture Placeholder 4" descr="ddt3.png"/>
          <p:cNvPicPr>
            <a:picLocks noGrp="1" noChangeAspect="1"/>
          </p:cNvPicPr>
          <p:nvPr>
            <p:ph type="pic" idx="1"/>
          </p:nvPr>
        </p:nvPicPr>
        <p:blipFill rotWithShape="1">
          <a:blip r:embed="rId3"/>
          <a:srcRect l="437" t="-956" r="1009" b="956"/>
          <a:stretch/>
        </p:blipFill>
        <p:spPr>
          <a:xfrm>
            <a:off x="39916" y="706557"/>
            <a:ext cx="9001017" cy="5465643"/>
          </a:xfrm>
        </p:spPr>
      </p:pic>
      <p:sp>
        <p:nvSpPr>
          <p:cNvPr id="4" name="Text Placeholder 3"/>
          <p:cNvSpPr>
            <a:spLocks noGrp="1"/>
          </p:cNvSpPr>
          <p:nvPr>
            <p:ph type="body" sz="half" idx="2"/>
          </p:nvPr>
        </p:nvSpPr>
        <p:spPr>
          <a:xfrm>
            <a:off x="850392" y="5385422"/>
            <a:ext cx="7391400" cy="1179501"/>
          </a:xfrm>
        </p:spPr>
        <p:txBody>
          <a:bodyPr>
            <a:normAutofit/>
          </a:bodyPr>
          <a:lstStyle/>
          <a:p>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39</a:t>
            </a:fld>
            <a:endParaRPr lang="en-US" dirty="0">
              <a:solidFill>
                <a:prstClr val="black">
                  <a:lumMod val="65000"/>
                  <a:lumOff val="35000"/>
                </a:prstClr>
              </a:solidFill>
            </a:endParaRPr>
          </a:p>
        </p:txBody>
      </p:sp>
    </p:spTree>
    <p:extLst>
      <p:ext uri="{BB962C8B-B14F-4D97-AF65-F5344CB8AC3E}">
        <p14:creationId xmlns:p14="http://schemas.microsoft.com/office/powerpoint/2010/main" val="24884681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4</a:t>
            </a:fld>
            <a:endParaRPr lang="en-US" dirty="0"/>
          </a:p>
        </p:txBody>
      </p:sp>
      <p:graphicFrame>
        <p:nvGraphicFramePr>
          <p:cNvPr id="2" name="Chart 1"/>
          <p:cNvGraphicFramePr/>
          <p:nvPr>
            <p:extLst>
              <p:ext uri="{D42A27DB-BD31-4B8C-83A1-F6EECF244321}">
                <p14:modId xmlns:p14="http://schemas.microsoft.com/office/powerpoint/2010/main" val="1653624410"/>
              </p:ext>
            </p:extLst>
          </p:nvPr>
        </p:nvGraphicFramePr>
        <p:xfrm>
          <a:off x="-263907" y="-115468"/>
          <a:ext cx="8989365" cy="69734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64035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338667"/>
            <a:ext cx="8153400" cy="1083733"/>
          </a:xfrm>
        </p:spPr>
        <p:txBody>
          <a:bodyPr>
            <a:normAutofit fontScale="90000"/>
          </a:bodyPr>
          <a:lstStyle/>
          <a:p>
            <a:pPr eaLnBrk="1" fontAlgn="auto" hangingPunct="1">
              <a:spcAft>
                <a:spcPts val="0"/>
              </a:spcAft>
              <a:defRPr/>
            </a:pPr>
            <a:r>
              <a:rPr lang="en-US" dirty="0" smtClean="0">
                <a:ea typeface="Osaka" charset="0"/>
                <a:cs typeface="Osaka" charset="0"/>
              </a:rPr>
              <a:t>Old thinking: The dose makes the poison</a:t>
            </a:r>
            <a:endParaRPr dirty="0">
              <a:ea typeface="Osaka" charset="0"/>
              <a:cs typeface="Osaka" charset="0"/>
            </a:endParaRPr>
          </a:p>
        </p:txBody>
      </p:sp>
      <p:pic>
        <p:nvPicPr>
          <p:cNvPr id="17411" name="Picture 3" descr="s"/>
          <p:cNvPicPr>
            <a:picLocks noGrp="1" noChangeAspect="1" noChangeArrowheads="1"/>
          </p:cNvPicPr>
          <p:nvPr>
            <p:ph idx="1"/>
          </p:nvPr>
        </p:nvPicPr>
        <p:blipFill>
          <a:blip r:embed="rId3"/>
          <a:srcRect/>
          <a:stretch>
            <a:fillRect/>
          </a:stretch>
        </p:blipFill>
        <p:spPr>
          <a:xfrm rot="5407">
            <a:off x="55354" y="2006370"/>
            <a:ext cx="4728155" cy="4346264"/>
          </a:xfrm>
          <a:effectLst>
            <a:outerShdw blurRad="50800" dist="12700" dir="8100000" algn="ctr" rotWithShape="0">
              <a:srgbClr val="FFFFFF">
                <a:alpha val="75000"/>
              </a:srgbClr>
            </a:outerShdw>
          </a:effectLst>
        </p:spPr>
      </p:pic>
      <p:sp>
        <p:nvSpPr>
          <p:cNvPr id="4" name="Slide Number Placeholder 3"/>
          <p:cNvSpPr>
            <a:spLocks noGrp="1"/>
          </p:cNvSpPr>
          <p:nvPr>
            <p:ph type="sldNum" sz="quarter" idx="12"/>
          </p:nvPr>
        </p:nvSpPr>
        <p:spPr/>
        <p:txBody>
          <a:bodyPr/>
          <a:lstStyle/>
          <a:p>
            <a:fld id="{BA9B540C-44DA-4F69-89C9-7C84606640D3}" type="slidenum">
              <a:rPr lang="en-US" smtClean="0"/>
              <a:pPr/>
              <a:t>40</a:t>
            </a:fld>
            <a:endParaRPr lang="en-US" dirty="0"/>
          </a:p>
        </p:txBody>
      </p:sp>
      <p:sp>
        <p:nvSpPr>
          <p:cNvPr id="31747" name="Rectangle 4"/>
          <p:cNvSpPr>
            <a:spLocks noChangeArrowheads="1"/>
          </p:cNvSpPr>
          <p:nvPr/>
        </p:nvSpPr>
        <p:spPr bwMode="auto">
          <a:xfrm>
            <a:off x="5334000" y="1828800"/>
            <a:ext cx="358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eaLnBrk="1" hangingPunct="1"/>
            <a:endParaRPr lang="en-US" sz="1800" u="none" dirty="0">
              <a:solidFill>
                <a:srgbClr val="4D4D4D"/>
              </a:solidFill>
            </a:endParaRPr>
          </a:p>
          <a:p>
            <a:pPr marL="457200" indent="-457200" eaLnBrk="1" hangingPunct="1"/>
            <a:endParaRPr lang="en-US" sz="1800" u="none" dirty="0">
              <a:solidFill>
                <a:srgbClr val="4D4D4D"/>
              </a:solidFill>
            </a:endParaRPr>
          </a:p>
        </p:txBody>
      </p:sp>
      <p:pic>
        <p:nvPicPr>
          <p:cNvPr id="2" name="Picture 1" descr="paresels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923" y="1495005"/>
            <a:ext cx="3510152" cy="4702595"/>
          </a:xfrm>
          <a:prstGeom prst="rect">
            <a:avLst/>
          </a:prstGeom>
        </p:spPr>
      </p:pic>
      <p:sp>
        <p:nvSpPr>
          <p:cNvPr id="7" name="TextBox 6"/>
          <p:cNvSpPr txBox="1"/>
          <p:nvPr/>
        </p:nvSpPr>
        <p:spPr>
          <a:xfrm rot="1820396">
            <a:off x="973457" y="2014212"/>
            <a:ext cx="7833907" cy="2862322"/>
          </a:xfrm>
          <a:prstGeom prst="rect">
            <a:avLst/>
          </a:prstGeom>
          <a:noFill/>
        </p:spPr>
        <p:txBody>
          <a:bodyPr wrap="square" rtlCol="0">
            <a:spAutoFit/>
          </a:bodyPr>
          <a:lstStyle/>
          <a:p>
            <a:r>
              <a:rPr lang="en-US" sz="18000" dirty="0" smtClean="0">
                <a:solidFill>
                  <a:srgbClr val="FF0000"/>
                </a:solidFill>
              </a:rPr>
              <a:t>FALSE</a:t>
            </a:r>
            <a:endParaRPr lang="en-US" sz="18000" dirty="0">
              <a:solidFill>
                <a:srgbClr val="FF0000"/>
              </a:solidFill>
            </a:endParaRPr>
          </a:p>
        </p:txBody>
      </p:sp>
    </p:spTree>
    <p:extLst>
      <p:ext uri="{BB962C8B-B14F-4D97-AF65-F5344CB8AC3E}">
        <p14:creationId xmlns:p14="http://schemas.microsoft.com/office/powerpoint/2010/main" val="62783686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333" y="228600"/>
            <a:ext cx="8313102" cy="895350"/>
          </a:xfrm>
        </p:spPr>
        <p:txBody>
          <a:bodyPr/>
          <a:lstStyle/>
          <a:p>
            <a:r>
              <a:rPr lang="en-US" dirty="0"/>
              <a:t>B</a:t>
            </a:r>
            <a:r>
              <a:rPr lang="en-US" sz="2800" dirty="0" smtClean="0"/>
              <a:t>iomonitoring</a:t>
            </a:r>
            <a:r>
              <a:rPr lang="en-US" dirty="0" smtClean="0"/>
              <a:t> tells us that we all are being  exposed to toxic chemicals </a:t>
            </a:r>
            <a:endParaRPr lang="en-US" dirty="0"/>
          </a:p>
        </p:txBody>
      </p:sp>
      <p:pic>
        <p:nvPicPr>
          <p:cNvPr id="5" name="Picture Placeholder 4" descr="cdc bio.png"/>
          <p:cNvPicPr>
            <a:picLocks noGrp="1" noChangeAspect="1"/>
          </p:cNvPicPr>
          <p:nvPr>
            <p:ph type="pic" idx="1"/>
          </p:nvPr>
        </p:nvPicPr>
        <p:blipFill rotWithShape="1">
          <a:blip r:embed="rId3"/>
          <a:srcRect l="-6863" r="-6863"/>
          <a:stretch/>
        </p:blipFill>
        <p:spPr>
          <a:xfrm>
            <a:off x="1508126" y="1501891"/>
            <a:ext cx="6054724" cy="45410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p:cNvSpPr>
            <a:spLocks noGrp="1"/>
          </p:cNvSpPr>
          <p:nvPr>
            <p:ph type="sldNum" sz="quarter" idx="12"/>
          </p:nvPr>
        </p:nvSpPr>
        <p:spPr/>
        <p:txBody>
          <a:bodyPr/>
          <a:lstStyle/>
          <a:p>
            <a:fld id="{BA9B540C-44DA-4F69-89C9-7C84606640D3}" type="slidenum">
              <a:rPr lang="en-US" smtClean="0"/>
              <a:pPr/>
              <a:t>41</a:t>
            </a:fld>
            <a:endParaRPr lang="en-US" dirty="0"/>
          </a:p>
        </p:txBody>
      </p:sp>
    </p:spTree>
    <p:extLst>
      <p:ext uri="{BB962C8B-B14F-4D97-AF65-F5344CB8AC3E}">
        <p14:creationId xmlns:p14="http://schemas.microsoft.com/office/powerpoint/2010/main" val="29827710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born baby.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1231" y="1937564"/>
            <a:ext cx="6252307" cy="41682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5" name="Straight Arrow Connector 4"/>
          <p:cNvCxnSpPr/>
          <p:nvPr/>
        </p:nvCxnSpPr>
        <p:spPr>
          <a:xfrm>
            <a:off x="2188308" y="1184588"/>
            <a:ext cx="1934307" cy="20978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348154" y="722923"/>
            <a:ext cx="2599462" cy="461665"/>
          </a:xfrm>
          <a:prstGeom prst="rect">
            <a:avLst/>
          </a:prstGeom>
          <a:noFill/>
        </p:spPr>
        <p:txBody>
          <a:bodyPr wrap="square" rtlCol="0">
            <a:spAutoFit/>
          </a:bodyPr>
          <a:lstStyle/>
          <a:p>
            <a:r>
              <a:rPr lang="en-US" sz="2400" dirty="0" smtClean="0"/>
              <a:t>Mother’s Lips</a:t>
            </a:r>
            <a:endParaRPr lang="en-US" sz="2400" dirty="0"/>
          </a:p>
        </p:txBody>
      </p:sp>
      <p:cxnSp>
        <p:nvCxnSpPr>
          <p:cNvPr id="10" name="Straight Arrow Connector 9"/>
          <p:cNvCxnSpPr/>
          <p:nvPr/>
        </p:nvCxnSpPr>
        <p:spPr>
          <a:xfrm flipH="1">
            <a:off x="5842001" y="1399511"/>
            <a:ext cx="1484922" cy="18829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842001" y="937846"/>
            <a:ext cx="3426297" cy="461665"/>
          </a:xfrm>
          <a:prstGeom prst="rect">
            <a:avLst/>
          </a:prstGeom>
          <a:noFill/>
        </p:spPr>
        <p:txBody>
          <a:bodyPr wrap="square" rtlCol="0">
            <a:spAutoFit/>
          </a:bodyPr>
          <a:lstStyle/>
          <a:p>
            <a:r>
              <a:rPr lang="en-US" sz="2400" dirty="0" smtClean="0"/>
              <a:t>Father’s Color Hair</a:t>
            </a:r>
            <a:endParaRPr lang="en-US" sz="2400" dirty="0"/>
          </a:p>
        </p:txBody>
      </p:sp>
      <p:cxnSp>
        <p:nvCxnSpPr>
          <p:cNvPr id="18" name="Straight Arrow Connector 17"/>
          <p:cNvCxnSpPr/>
          <p:nvPr/>
        </p:nvCxnSpPr>
        <p:spPr>
          <a:xfrm flipH="1" flipV="1">
            <a:off x="3087077" y="4220308"/>
            <a:ext cx="4650154" cy="3516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026361" y="1937564"/>
            <a:ext cx="1946077" cy="4801314"/>
          </a:xfrm>
          <a:prstGeom prst="rect">
            <a:avLst/>
          </a:prstGeom>
          <a:noFill/>
        </p:spPr>
        <p:txBody>
          <a:bodyPr wrap="square" rtlCol="0">
            <a:spAutoFit/>
          </a:bodyPr>
          <a:lstStyle/>
          <a:p>
            <a:endParaRPr lang="en-US" sz="2400" dirty="0" smtClean="0"/>
          </a:p>
          <a:p>
            <a:endParaRPr lang="en-US" sz="2400" dirty="0"/>
          </a:p>
          <a:p>
            <a:endParaRPr lang="en-US" sz="2400" dirty="0" smtClean="0"/>
          </a:p>
          <a:p>
            <a:r>
              <a:rPr lang="en-US" sz="2400" dirty="0" smtClean="0"/>
              <a:t>Chemical</a:t>
            </a:r>
          </a:p>
          <a:p>
            <a:r>
              <a:rPr lang="en-US" sz="2400" dirty="0" smtClean="0"/>
              <a:t>Industry’s</a:t>
            </a:r>
          </a:p>
          <a:p>
            <a:r>
              <a:rPr lang="en-US" sz="2400" dirty="0" smtClean="0"/>
              <a:t>lead, mercury</a:t>
            </a:r>
            <a:r>
              <a:rPr lang="en-US" sz="2400" dirty="0"/>
              <a:t>, </a:t>
            </a:r>
            <a:r>
              <a:rPr lang="en-US" sz="2400" dirty="0" smtClean="0"/>
              <a:t>PFCs, PBDE, PCBs</a:t>
            </a:r>
            <a:r>
              <a:rPr lang="en-US" sz="2400" dirty="0"/>
              <a:t>, dioxin, BPA and </a:t>
            </a:r>
            <a:r>
              <a:rPr lang="en-US" sz="2400" dirty="0" smtClean="0"/>
              <a:t>perchlorate</a:t>
            </a:r>
            <a:r>
              <a:rPr lang="en-US" sz="2400" dirty="0"/>
              <a:t>s</a:t>
            </a:r>
            <a:endParaRPr lang="en-US" dirty="0" smtClean="0"/>
          </a:p>
          <a:p>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42</a:t>
            </a:fld>
            <a:endParaRPr lang="en-US" dirty="0"/>
          </a:p>
        </p:txBody>
      </p:sp>
    </p:spTree>
    <p:extLst>
      <p:ext uri="{BB962C8B-B14F-4D97-AF65-F5344CB8AC3E}">
        <p14:creationId xmlns:p14="http://schemas.microsoft.com/office/powerpoint/2010/main" val="357977402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75422" y="1"/>
            <a:ext cx="8182778" cy="1140758"/>
          </a:xfrm>
        </p:spPr>
        <p:txBody>
          <a:bodyPr>
            <a:normAutofit/>
          </a:bodyPr>
          <a:lstStyle/>
          <a:p>
            <a:r>
              <a:rPr lang="en-US" sz="4400" dirty="0" smtClean="0"/>
              <a:t>Two Ways to Make Hormones</a:t>
            </a:r>
          </a:p>
        </p:txBody>
      </p:sp>
      <p:sp>
        <p:nvSpPr>
          <p:cNvPr id="30723" name="Rectangle 3"/>
          <p:cNvSpPr>
            <a:spLocks noGrp="1" noChangeArrowheads="1"/>
          </p:cNvSpPr>
          <p:nvPr>
            <p:ph type="body" sz="half" idx="1"/>
          </p:nvPr>
        </p:nvSpPr>
        <p:spPr/>
        <p:txBody>
          <a:bodyPr/>
          <a:lstStyle/>
          <a:p>
            <a:endParaRPr lang="en-US" sz="2800" smtClean="0"/>
          </a:p>
        </p:txBody>
      </p:sp>
      <p:pic>
        <p:nvPicPr>
          <p:cNvPr id="30725" name="Picture 10" descr="overview"/>
          <p:cNvPicPr>
            <a:picLocks noGrp="1" noChangeAspect="1" noChangeArrowheads="1"/>
          </p:cNvPicPr>
          <p:nvPr>
            <p:ph type="clipArt" sz="half" idx="2"/>
          </p:nvPr>
        </p:nvPicPr>
        <p:blipFill>
          <a:blip r:embed="rId3"/>
          <a:srcRect/>
          <a:stretch>
            <a:fillRect/>
          </a:stretch>
        </p:blipFill>
        <p:spPr>
          <a:xfrm>
            <a:off x="4876800" y="1304925"/>
            <a:ext cx="3563938" cy="4572000"/>
          </a:xfrm>
        </p:spPr>
      </p:pic>
      <p:pic>
        <p:nvPicPr>
          <p:cNvPr id="30724" name="Picture 7" descr="chemical_plant-1"/>
          <p:cNvPicPr>
            <a:picLocks noChangeAspect="1" noChangeArrowheads="1"/>
          </p:cNvPicPr>
          <p:nvPr/>
        </p:nvPicPr>
        <p:blipFill>
          <a:blip r:embed="rId4"/>
          <a:srcRect/>
          <a:stretch>
            <a:fillRect/>
          </a:stretch>
        </p:blipFill>
        <p:spPr bwMode="auto">
          <a:xfrm>
            <a:off x="810628" y="1304925"/>
            <a:ext cx="3309680" cy="4600328"/>
          </a:xfrm>
          <a:prstGeom prst="rect">
            <a:avLst/>
          </a:prstGeom>
          <a:noFill/>
          <a:ln w="9525">
            <a:noFill/>
            <a:miter lim="800000"/>
            <a:headEnd/>
            <a:tailEnd/>
          </a:ln>
        </p:spPr>
      </p:pic>
      <p:sp>
        <p:nvSpPr>
          <p:cNvPr id="30726" name="TextBox 5"/>
          <p:cNvSpPr txBox="1">
            <a:spLocks noChangeArrowheads="1"/>
          </p:cNvSpPr>
          <p:nvPr/>
        </p:nvSpPr>
        <p:spPr bwMode="auto">
          <a:xfrm>
            <a:off x="446088" y="6096000"/>
            <a:ext cx="4049712" cy="923925"/>
          </a:xfrm>
          <a:prstGeom prst="rect">
            <a:avLst/>
          </a:prstGeom>
          <a:noFill/>
          <a:ln w="9525">
            <a:noFill/>
            <a:miter lim="800000"/>
            <a:headEnd/>
            <a:tailEnd/>
          </a:ln>
        </p:spPr>
        <p:txBody>
          <a:bodyPr>
            <a:spAutoFit/>
          </a:bodyPr>
          <a:lstStyle/>
          <a:p>
            <a:r>
              <a:rPr lang="en-US">
                <a:latin typeface="Calibri" charset="0"/>
              </a:rPr>
              <a:t>Phthalates, Bisphenol A, Perfluorinated Compounds, Cadmium, DDT, Dioxin </a:t>
            </a:r>
          </a:p>
          <a:p>
            <a:endParaRPr lang="en-US">
              <a:latin typeface="Calibri" charset="0"/>
            </a:endParaRPr>
          </a:p>
        </p:txBody>
      </p:sp>
      <p:sp>
        <p:nvSpPr>
          <p:cNvPr id="30727" name="TextBox 6"/>
          <p:cNvSpPr txBox="1">
            <a:spLocks noChangeArrowheads="1"/>
          </p:cNvSpPr>
          <p:nvPr/>
        </p:nvSpPr>
        <p:spPr bwMode="auto">
          <a:xfrm>
            <a:off x="4876800" y="6096000"/>
            <a:ext cx="3581400" cy="646113"/>
          </a:xfrm>
          <a:prstGeom prst="rect">
            <a:avLst/>
          </a:prstGeom>
          <a:noFill/>
          <a:ln w="9525">
            <a:noFill/>
            <a:miter lim="800000"/>
            <a:headEnd/>
            <a:tailEnd/>
          </a:ln>
        </p:spPr>
        <p:txBody>
          <a:bodyPr>
            <a:spAutoFit/>
          </a:bodyPr>
          <a:lstStyle/>
          <a:p>
            <a:r>
              <a:rPr lang="en-US">
                <a:latin typeface="Calibri" charset="0"/>
              </a:rPr>
              <a:t>Estrogen, Testosterone, Insulin,  Progesterone, Thyroxine and others    </a:t>
            </a:r>
          </a:p>
        </p:txBody>
      </p:sp>
    </p:spTree>
    <p:extLst>
      <p:ext uri="{BB962C8B-B14F-4D97-AF65-F5344CB8AC3E}">
        <p14:creationId xmlns:p14="http://schemas.microsoft.com/office/powerpoint/2010/main" val="267960997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Picture 1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1633538"/>
            <a:ext cx="861060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5"/>
          <p:cNvSpPr>
            <a:spLocks noChangeArrowheads="1"/>
          </p:cNvSpPr>
          <p:nvPr/>
        </p:nvSpPr>
        <p:spPr bwMode="auto">
          <a:xfrm>
            <a:off x="2349500" y="-190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atin typeface="Calibri" charset="0"/>
            </a:endParaRPr>
          </a:p>
        </p:txBody>
      </p:sp>
      <p:sp>
        <p:nvSpPr>
          <p:cNvPr id="209926" name="Rectangle 6"/>
          <p:cNvSpPr>
            <a:spLocks noChangeArrowheads="1"/>
          </p:cNvSpPr>
          <p:nvPr/>
        </p:nvSpPr>
        <p:spPr bwMode="auto">
          <a:xfrm>
            <a:off x="0" y="152400"/>
            <a:ext cx="9144000" cy="1597361"/>
          </a:xfrm>
          <a:prstGeom prst="rect">
            <a:avLst/>
          </a:prstGeom>
          <a:noFill/>
          <a:ln w="9525">
            <a:noFill/>
            <a:miter lim="800000"/>
            <a:headEnd/>
            <a:tailEnd/>
          </a:ln>
        </p:spPr>
        <p:txBody>
          <a:bodyPr>
            <a:spAutoFit/>
          </a:bodyPr>
          <a:lstStyle/>
          <a:p>
            <a:pPr algn="ctr" fontAlgn="auto">
              <a:lnSpc>
                <a:spcPct val="90000"/>
              </a:lnSpc>
              <a:spcBef>
                <a:spcPts val="0"/>
              </a:spcBef>
              <a:spcAft>
                <a:spcPts val="0"/>
              </a:spcAft>
              <a:defRPr/>
            </a:pPr>
            <a:r>
              <a:rPr lang="en-US" sz="3600" dirty="0">
                <a:solidFill>
                  <a:schemeClr val="tx2"/>
                </a:solidFill>
                <a:ea typeface="+mn-ea"/>
                <a:cs typeface="+mn-cs"/>
              </a:rPr>
              <a:t>Hormones: Tiny doses control communication and coordination of body tissues </a:t>
            </a:r>
          </a:p>
        </p:txBody>
      </p:sp>
      <p:sp>
        <p:nvSpPr>
          <p:cNvPr id="24581" name="Rectangle 7"/>
          <p:cNvSpPr>
            <a:spLocks noChangeArrowheads="1"/>
          </p:cNvSpPr>
          <p:nvPr/>
        </p:nvSpPr>
        <p:spPr bwMode="auto">
          <a:xfrm>
            <a:off x="2944813" y="48387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atin typeface="Calibri" charset="0"/>
            </a:endParaRPr>
          </a:p>
        </p:txBody>
      </p:sp>
      <p:sp>
        <p:nvSpPr>
          <p:cNvPr id="209929" name="Rectangle 9"/>
          <p:cNvSpPr>
            <a:spLocks noChangeArrowheads="1"/>
          </p:cNvSpPr>
          <p:nvPr/>
        </p:nvSpPr>
        <p:spPr bwMode="auto">
          <a:xfrm>
            <a:off x="4427538" y="4660900"/>
            <a:ext cx="4411662" cy="1200150"/>
          </a:xfrm>
          <a:prstGeom prst="rect">
            <a:avLst/>
          </a:prstGeom>
          <a:gradFill rotWithShape="1">
            <a:gsLst>
              <a:gs pos="0">
                <a:srgbClr val="0051A7"/>
              </a:gs>
              <a:gs pos="80000">
                <a:srgbClr val="006DDA"/>
              </a:gs>
              <a:gs pos="100000">
                <a:srgbClr val="006DE0"/>
              </a:gs>
            </a:gsLst>
            <a:lin ang="16200000"/>
          </a:gradFill>
          <a:ln w="9525">
            <a:solidFill>
              <a:srgbClr val="0A6DC6"/>
            </a:solidFill>
            <a:miter lim="800000"/>
            <a:headEnd/>
            <a:tailEnd/>
          </a:ln>
          <a:effectLst>
            <a:outerShdw blurRad="63500" dist="23000" dir="5400000" rotWithShape="0">
              <a:srgbClr val="000000">
                <a:alpha val="34999"/>
              </a:srgbClr>
            </a:outerShdw>
          </a:effectLst>
        </p:spPr>
        <p:txBody>
          <a:bodyPr>
            <a:spAutoFit/>
          </a:bodyPr>
          <a:lstStyle/>
          <a:p>
            <a:pPr fontAlgn="auto">
              <a:spcBef>
                <a:spcPts val="0"/>
              </a:spcBef>
              <a:spcAft>
                <a:spcPts val="0"/>
              </a:spcAft>
              <a:defRPr/>
            </a:pPr>
            <a:r>
              <a:rPr lang="en-US" sz="2400" dirty="0">
                <a:solidFill>
                  <a:schemeClr val="lt1"/>
                </a:solidFill>
                <a:latin typeface="+mn-lt"/>
                <a:ea typeface="+mn-ea"/>
                <a:cs typeface="+mn-cs"/>
              </a:rPr>
              <a:t>300 </a:t>
            </a:r>
            <a:r>
              <a:rPr lang="en-US" sz="2400" dirty="0" err="1">
                <a:solidFill>
                  <a:schemeClr val="lt1"/>
                </a:solidFill>
                <a:latin typeface="+mn-lt"/>
                <a:ea typeface="+mn-ea"/>
                <a:cs typeface="+mn-cs"/>
              </a:rPr>
              <a:t>ppt</a:t>
            </a:r>
            <a:r>
              <a:rPr lang="en-US" sz="2400" dirty="0">
                <a:solidFill>
                  <a:schemeClr val="lt1"/>
                </a:solidFill>
                <a:latin typeface="+mn-lt"/>
                <a:ea typeface="+mn-ea"/>
                <a:cs typeface="+mn-cs"/>
              </a:rPr>
              <a:t> in a 143 lb. woman</a:t>
            </a:r>
          </a:p>
          <a:p>
            <a:pPr fontAlgn="auto">
              <a:spcBef>
                <a:spcPts val="0"/>
              </a:spcBef>
              <a:spcAft>
                <a:spcPts val="0"/>
              </a:spcAft>
              <a:defRPr/>
            </a:pPr>
            <a:r>
              <a:rPr lang="en-US" sz="2400" dirty="0">
                <a:solidFill>
                  <a:schemeClr val="lt1"/>
                </a:solidFill>
                <a:latin typeface="+mn-lt"/>
                <a:ea typeface="+mn-ea"/>
                <a:cs typeface="+mn-cs"/>
              </a:rPr>
              <a:t>is equivalent to .000000000002</a:t>
            </a:r>
          </a:p>
          <a:p>
            <a:pPr fontAlgn="auto">
              <a:spcBef>
                <a:spcPts val="0"/>
              </a:spcBef>
              <a:spcAft>
                <a:spcPts val="0"/>
              </a:spcAft>
              <a:defRPr/>
            </a:pPr>
            <a:r>
              <a:rPr lang="en-US" sz="2400" dirty="0">
                <a:solidFill>
                  <a:schemeClr val="lt1"/>
                </a:solidFill>
                <a:latin typeface="+mn-lt"/>
                <a:ea typeface="+mn-ea"/>
                <a:cs typeface="+mn-cs"/>
              </a:rPr>
              <a:t>of one plain M &amp;M candy</a:t>
            </a:r>
          </a:p>
        </p:txBody>
      </p:sp>
      <p:pic>
        <p:nvPicPr>
          <p:cNvPr id="24583" name="Picture 10" descr="Macintosh HD:Users:charlottebrody:Library:Mail Download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31938" y="4191000"/>
            <a:ext cx="274320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02886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Placeholder 5"/>
          <p:cNvPicPr>
            <a:picLocks noGrp="1"/>
          </p:cNvPicPr>
          <p:nvPr>
            <p:ph type="pic" idx="1"/>
          </p:nvPr>
        </p:nvPicPr>
        <p:blipFill rotWithShape="1">
          <a:blip r:embed="rId3">
            <a:extLst>
              <a:ext uri="{28A0092B-C50C-407E-A947-70E740481C1C}">
                <a14:useLocalDpi xmlns:a14="http://schemas.microsoft.com/office/drawing/2010/main" val="0"/>
              </a:ext>
            </a:extLst>
          </a:blip>
          <a:srcRect t="-441" b="-73"/>
          <a:stretch/>
        </p:blipFill>
        <p:spPr>
          <a:xfrm>
            <a:off x="777240" y="784811"/>
            <a:ext cx="7543800" cy="4202215"/>
          </a:xfrm>
          <a:prstGeom prst="rect">
            <a:avLst/>
          </a:prstGeom>
        </p:spPr>
      </p:pic>
      <p:sp>
        <p:nvSpPr>
          <p:cNvPr id="4" name="Text Placeholder 3"/>
          <p:cNvSpPr>
            <a:spLocks noGrp="1"/>
          </p:cNvSpPr>
          <p:nvPr>
            <p:ph type="body" sz="half" idx="2"/>
          </p:nvPr>
        </p:nvSpPr>
        <p:spPr>
          <a:xfrm>
            <a:off x="1219200" y="5247729"/>
            <a:ext cx="6705600" cy="780274"/>
          </a:xfrm>
        </p:spPr>
        <p:txBody>
          <a:bodyPr>
            <a:noAutofit/>
          </a:bodyPr>
          <a:lstStyle/>
          <a:p>
            <a:r>
              <a:rPr lang="en-US" sz="2400" dirty="0" smtClean="0">
                <a:solidFill>
                  <a:schemeClr val="tx1"/>
                </a:solidFill>
                <a:latin typeface="+mj-lt"/>
              </a:rPr>
              <a:t>From the CDC’s 2009 Fourth National Report on Human Exposure to Environmental Chemicals </a:t>
            </a:r>
            <a:endParaRPr lang="en-US" sz="2400" dirty="0">
              <a:solidFill>
                <a:schemeClr val="tx1"/>
              </a:solidFill>
              <a:latin typeface="+mj-lt"/>
            </a:endParaRPr>
          </a:p>
        </p:txBody>
      </p:sp>
      <p:sp>
        <p:nvSpPr>
          <p:cNvPr id="5" name="Slide Number Placeholder 4"/>
          <p:cNvSpPr>
            <a:spLocks noGrp="1"/>
          </p:cNvSpPr>
          <p:nvPr>
            <p:ph type="sldNum" sz="quarter" idx="12"/>
          </p:nvPr>
        </p:nvSpPr>
        <p:spPr/>
        <p:txBody>
          <a:bodyPr/>
          <a:lstStyle/>
          <a:p>
            <a:fld id="{BA9B540C-44DA-4F69-89C9-7C84606640D3}" type="slidenum">
              <a:rPr lang="en-US" smtClean="0"/>
              <a:pPr/>
              <a:t>45</a:t>
            </a:fld>
            <a:endParaRPr lang="en-US" dirty="0"/>
          </a:p>
        </p:txBody>
      </p:sp>
    </p:spTree>
    <p:extLst>
      <p:ext uri="{BB962C8B-B14F-4D97-AF65-F5344CB8AC3E}">
        <p14:creationId xmlns:p14="http://schemas.microsoft.com/office/powerpoint/2010/main" val="873382456"/>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338667"/>
            <a:ext cx="8153400" cy="1083733"/>
          </a:xfrm>
        </p:spPr>
        <p:txBody>
          <a:bodyPr>
            <a:normAutofit fontScale="90000"/>
          </a:bodyPr>
          <a:lstStyle/>
          <a:p>
            <a:pPr eaLnBrk="1" fontAlgn="auto" hangingPunct="1">
              <a:spcAft>
                <a:spcPts val="0"/>
              </a:spcAft>
              <a:defRPr/>
            </a:pPr>
            <a:r>
              <a:rPr lang="en-US" dirty="0" smtClean="0">
                <a:ea typeface="Osaka" charset="0"/>
                <a:cs typeface="Osaka" charset="0"/>
              </a:rPr>
              <a:t>Old thinking: The dose makes the poison</a:t>
            </a:r>
            <a:endParaRPr dirty="0">
              <a:ea typeface="Osaka" charset="0"/>
              <a:cs typeface="Osaka" charset="0"/>
            </a:endParaRPr>
          </a:p>
        </p:txBody>
      </p:sp>
      <p:pic>
        <p:nvPicPr>
          <p:cNvPr id="17411" name="Picture 3" descr="s"/>
          <p:cNvPicPr>
            <a:picLocks noGrp="1" noChangeAspect="1" noChangeArrowheads="1"/>
          </p:cNvPicPr>
          <p:nvPr>
            <p:ph idx="1"/>
          </p:nvPr>
        </p:nvPicPr>
        <p:blipFill>
          <a:blip r:embed="rId3"/>
          <a:srcRect/>
          <a:stretch>
            <a:fillRect/>
          </a:stretch>
        </p:blipFill>
        <p:spPr>
          <a:xfrm rot="5407">
            <a:off x="55354" y="2006370"/>
            <a:ext cx="4728155" cy="4346264"/>
          </a:xfrm>
          <a:effectLst>
            <a:outerShdw blurRad="50800" dist="12700" dir="8100000" algn="ctr" rotWithShape="0">
              <a:srgbClr val="FFFFFF">
                <a:alpha val="75000"/>
              </a:srgbClr>
            </a:outerShdw>
          </a:effectLst>
        </p:spPr>
      </p:pic>
      <p:sp>
        <p:nvSpPr>
          <p:cNvPr id="4" name="Slide Number Placeholder 3"/>
          <p:cNvSpPr>
            <a:spLocks noGrp="1"/>
          </p:cNvSpPr>
          <p:nvPr>
            <p:ph type="sldNum" sz="quarter" idx="12"/>
          </p:nvPr>
        </p:nvSpPr>
        <p:spPr/>
        <p:txBody>
          <a:bodyPr/>
          <a:lstStyle/>
          <a:p>
            <a:fld id="{BA9B540C-44DA-4F69-89C9-7C84606640D3}" type="slidenum">
              <a:rPr lang="en-US" smtClean="0"/>
              <a:pPr/>
              <a:t>46</a:t>
            </a:fld>
            <a:endParaRPr lang="en-US" dirty="0"/>
          </a:p>
        </p:txBody>
      </p:sp>
      <p:sp>
        <p:nvSpPr>
          <p:cNvPr id="31747" name="Rectangle 4"/>
          <p:cNvSpPr>
            <a:spLocks noChangeArrowheads="1"/>
          </p:cNvSpPr>
          <p:nvPr/>
        </p:nvSpPr>
        <p:spPr bwMode="auto">
          <a:xfrm>
            <a:off x="5334000" y="1828800"/>
            <a:ext cx="358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eaLnBrk="1" hangingPunct="1"/>
            <a:endParaRPr lang="en-US" sz="1800" u="none" dirty="0">
              <a:solidFill>
                <a:srgbClr val="4D4D4D"/>
              </a:solidFill>
            </a:endParaRPr>
          </a:p>
          <a:p>
            <a:pPr marL="457200" indent="-457200" eaLnBrk="1" hangingPunct="1"/>
            <a:endParaRPr lang="en-US" sz="1800" u="none" dirty="0">
              <a:solidFill>
                <a:srgbClr val="4D4D4D"/>
              </a:solidFill>
            </a:endParaRPr>
          </a:p>
        </p:txBody>
      </p:sp>
      <p:pic>
        <p:nvPicPr>
          <p:cNvPr id="2" name="Picture 1" descr="paresels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923" y="1495005"/>
            <a:ext cx="3510152" cy="4702595"/>
          </a:xfrm>
          <a:prstGeom prst="rect">
            <a:avLst/>
          </a:prstGeom>
        </p:spPr>
      </p:pic>
      <p:sp>
        <p:nvSpPr>
          <p:cNvPr id="7" name="TextBox 6"/>
          <p:cNvSpPr txBox="1"/>
          <p:nvPr/>
        </p:nvSpPr>
        <p:spPr>
          <a:xfrm rot="1820396">
            <a:off x="973457" y="2014212"/>
            <a:ext cx="7833907" cy="2862322"/>
          </a:xfrm>
          <a:prstGeom prst="rect">
            <a:avLst/>
          </a:prstGeom>
          <a:noFill/>
        </p:spPr>
        <p:txBody>
          <a:bodyPr wrap="square" rtlCol="0">
            <a:spAutoFit/>
          </a:bodyPr>
          <a:lstStyle/>
          <a:p>
            <a:r>
              <a:rPr lang="en-US" sz="18000" dirty="0" smtClean="0">
                <a:solidFill>
                  <a:srgbClr val="FF0000"/>
                </a:solidFill>
              </a:rPr>
              <a:t>FALSE</a:t>
            </a:r>
            <a:endParaRPr lang="en-US" sz="18000" dirty="0">
              <a:solidFill>
                <a:srgbClr val="FF0000"/>
              </a:solidFill>
            </a:endParaRPr>
          </a:p>
        </p:txBody>
      </p:sp>
    </p:spTree>
    <p:extLst>
      <p:ext uri="{BB962C8B-B14F-4D97-AF65-F5344CB8AC3E}">
        <p14:creationId xmlns:p14="http://schemas.microsoft.com/office/powerpoint/2010/main" val="327786090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reselsus.png"/>
          <p:cNvPicPr>
            <a:picLocks noGrp="1" noChangeAspect="1"/>
          </p:cNvPicPr>
          <p:nvPr>
            <p:ph idx="1"/>
          </p:nvPr>
        </p:nvPicPr>
        <p:blipFill rotWithShape="1">
          <a:blip r:embed="rId3">
            <a:extLst>
              <a:ext uri="{28A0092B-C50C-407E-A947-70E740481C1C}">
                <a14:useLocalDpi xmlns:a14="http://schemas.microsoft.com/office/drawing/2010/main" val="0"/>
              </a:ext>
            </a:extLst>
          </a:blip>
          <a:srcRect l="-6625" t="3842" r="-44057" b="-3842"/>
          <a:stretch/>
        </p:blipFill>
        <p:spPr>
          <a:xfrm>
            <a:off x="715423" y="609601"/>
            <a:ext cx="6345468" cy="5641724"/>
          </a:xfrm>
        </p:spPr>
      </p:pic>
      <p:sp>
        <p:nvSpPr>
          <p:cNvPr id="5" name="Slide Number Placeholder 4"/>
          <p:cNvSpPr>
            <a:spLocks noGrp="1"/>
          </p:cNvSpPr>
          <p:nvPr>
            <p:ph type="sldNum" sz="quarter" idx="12"/>
          </p:nvPr>
        </p:nvSpPr>
        <p:spPr/>
        <p:txBody>
          <a:bodyPr/>
          <a:lstStyle/>
          <a:p>
            <a:fld id="{BA9B540C-44DA-4F69-89C9-7C84606640D3}" type="slidenum">
              <a:rPr lang="en-US" smtClean="0"/>
              <a:pPr/>
              <a:t>47</a:t>
            </a:fld>
            <a:endParaRPr lang="en-US" dirty="0"/>
          </a:p>
        </p:txBody>
      </p:sp>
      <p:sp>
        <p:nvSpPr>
          <p:cNvPr id="31747" name="Rectangle 4"/>
          <p:cNvSpPr>
            <a:spLocks noChangeArrowheads="1"/>
          </p:cNvSpPr>
          <p:nvPr/>
        </p:nvSpPr>
        <p:spPr bwMode="auto">
          <a:xfrm>
            <a:off x="5334000" y="1828800"/>
            <a:ext cx="358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eaLnBrk="1" hangingPunct="1"/>
            <a:endParaRPr lang="en-US" sz="1800" u="none" dirty="0">
              <a:solidFill>
                <a:srgbClr val="4D4D4D"/>
              </a:solidFill>
            </a:endParaRPr>
          </a:p>
          <a:p>
            <a:pPr marL="457200" indent="-457200" eaLnBrk="1" hangingPunct="1"/>
            <a:endParaRPr lang="en-US" sz="1800" u="none" dirty="0">
              <a:solidFill>
                <a:srgbClr val="4D4D4D"/>
              </a:solidFill>
            </a:endParaRPr>
          </a:p>
        </p:txBody>
      </p:sp>
      <p:sp>
        <p:nvSpPr>
          <p:cNvPr id="3" name="TextBox 2"/>
          <p:cNvSpPr txBox="1"/>
          <p:nvPr/>
        </p:nvSpPr>
        <p:spPr>
          <a:xfrm>
            <a:off x="293064" y="1514051"/>
            <a:ext cx="8622336" cy="646331"/>
          </a:xfrm>
          <a:prstGeom prst="rect">
            <a:avLst/>
          </a:prstGeom>
          <a:noFill/>
        </p:spPr>
        <p:txBody>
          <a:bodyPr wrap="square" rtlCol="0">
            <a:spAutoFit/>
          </a:bodyPr>
          <a:lstStyle/>
          <a:p>
            <a:pPr marL="457200" indent="-457200" fontAlgn="auto">
              <a:spcBef>
                <a:spcPts val="0"/>
              </a:spcBef>
              <a:spcAft>
                <a:spcPts val="0"/>
              </a:spcAft>
              <a:defRPr/>
            </a:pPr>
            <a:endParaRPr lang="en-US" dirty="0"/>
          </a:p>
          <a:p>
            <a:endParaRPr lang="en-US" dirty="0"/>
          </a:p>
        </p:txBody>
      </p:sp>
      <p:sp>
        <p:nvSpPr>
          <p:cNvPr id="6" name="Oval Callout 5"/>
          <p:cNvSpPr/>
          <p:nvPr/>
        </p:nvSpPr>
        <p:spPr>
          <a:xfrm>
            <a:off x="3707375" y="912313"/>
            <a:ext cx="4835903" cy="5026666"/>
          </a:xfrm>
          <a:prstGeom prst="wedgeEllipseCallout">
            <a:avLst>
              <a:gd name="adj1" fmla="val -55201"/>
              <a:gd name="adj2" fmla="val -6538"/>
            </a:avLst>
          </a:prstGeom>
          <a:solidFill>
            <a:schemeClr val="accent5">
              <a:lumMod val="60000"/>
              <a:lumOff val="4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ea typeface="Osaka" charset="0"/>
                <a:cs typeface="Osaka" charset="0"/>
              </a:rPr>
              <a:t>I </a:t>
            </a:r>
            <a:r>
              <a:rPr lang="en-US" sz="2400" dirty="0" smtClean="0">
                <a:solidFill>
                  <a:schemeClr val="tx1"/>
                </a:solidFill>
                <a:ea typeface="Osaka" charset="0"/>
                <a:cs typeface="Osaka" charset="0"/>
              </a:rPr>
              <a:t>need to wake up </a:t>
            </a:r>
          </a:p>
          <a:p>
            <a:pPr algn="ctr"/>
            <a:r>
              <a:rPr lang="en-US" sz="2400" dirty="0" smtClean="0">
                <a:solidFill>
                  <a:schemeClr val="tx1"/>
                </a:solidFill>
                <a:ea typeface="Osaka" charset="0"/>
                <a:cs typeface="Osaka" charset="0"/>
              </a:rPr>
              <a:t>to the 21</a:t>
            </a:r>
            <a:r>
              <a:rPr lang="en-US" sz="2400" baseline="30000" dirty="0" smtClean="0">
                <a:solidFill>
                  <a:schemeClr val="tx1"/>
                </a:solidFill>
                <a:ea typeface="Osaka" charset="0"/>
                <a:cs typeface="Osaka" charset="0"/>
              </a:rPr>
              <a:t>st</a:t>
            </a:r>
            <a:r>
              <a:rPr lang="en-US" sz="2400" dirty="0" smtClean="0">
                <a:solidFill>
                  <a:schemeClr val="tx1"/>
                </a:solidFill>
                <a:ea typeface="Osaka" charset="0"/>
                <a:cs typeface="Osaka" charset="0"/>
              </a:rPr>
              <a:t> Century.  It’s not just dose that matters.  There’s also timing, and chemicals that act like hormones at low doses, long delays between exposure and disease and so much more </a:t>
            </a:r>
            <a:endParaRPr lang="en-US" sz="2400" dirty="0"/>
          </a:p>
        </p:txBody>
      </p:sp>
    </p:spTree>
    <p:extLst>
      <p:ext uri="{BB962C8B-B14F-4D97-AF65-F5344CB8AC3E}">
        <p14:creationId xmlns:p14="http://schemas.microsoft.com/office/powerpoint/2010/main" val="22884791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1279" y="4103078"/>
            <a:ext cx="8221489" cy="2383692"/>
          </a:xfrm>
        </p:spPr>
        <p:txBody>
          <a:bodyPr>
            <a:normAutofit/>
          </a:bodyPr>
          <a:lstStyle/>
          <a:p>
            <a:r>
              <a:rPr lang="en-US" sz="3100" dirty="0" smtClean="0"/>
              <a:t>Our occupational safety and health and chemical management laws lost in the 1970s</a:t>
            </a:r>
            <a:endParaRPr lang="en-US" sz="3100" dirty="0"/>
          </a:p>
        </p:txBody>
      </p:sp>
      <p:pic>
        <p:nvPicPr>
          <p:cNvPr id="9" name="Picture Placeholder 8" descr="nixonelvis.png"/>
          <p:cNvPicPr>
            <a:picLocks noGrp="1" noChangeAspect="1"/>
          </p:cNvPicPr>
          <p:nvPr>
            <p:ph type="pic" idx="1"/>
          </p:nvPr>
        </p:nvPicPr>
        <p:blipFill rotWithShape="1">
          <a:blip r:embed="rId3"/>
          <a:srcRect l="50" t="-395" r="-50" b="-1"/>
          <a:stretch/>
        </p:blipFill>
        <p:spPr>
          <a:xfrm rot="-60000">
            <a:off x="2135502" y="512325"/>
            <a:ext cx="4572147" cy="4549330"/>
          </a:xfrm>
        </p:spPr>
      </p:pic>
      <p:sp>
        <p:nvSpPr>
          <p:cNvPr id="5" name="Text Placeholder 4"/>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6021833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mv="urn:schemas-microsoft-com:mac:vml" xmlns="">
      <p:transition spd="slow">
        <p:dissolv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063625"/>
          </a:xfrm>
        </p:spPr>
        <p:txBody>
          <a:bodyPr/>
          <a:lstStyle/>
          <a:p>
            <a:r>
              <a:rPr lang="en-US" dirty="0" smtClean="0"/>
              <a:t>OSHA is Out of Date </a:t>
            </a:r>
            <a:endParaRPr lang="en-US" dirty="0"/>
          </a:p>
        </p:txBody>
      </p:sp>
      <p:sp>
        <p:nvSpPr>
          <p:cNvPr id="7" name="Content Placeholder 6"/>
          <p:cNvSpPr>
            <a:spLocks noGrp="1"/>
          </p:cNvSpPr>
          <p:nvPr>
            <p:ph idx="1"/>
          </p:nvPr>
        </p:nvSpPr>
        <p:spPr/>
        <p:txBody>
          <a:bodyPr/>
          <a:lstStyle/>
          <a:p>
            <a:pPr marL="0" indent="0">
              <a:buNone/>
            </a:pPr>
            <a:endParaRPr lang="en-US" dirty="0"/>
          </a:p>
        </p:txBody>
      </p:sp>
      <p:sp>
        <p:nvSpPr>
          <p:cNvPr id="5" name="Slide Number Placeholder 4"/>
          <p:cNvSpPr>
            <a:spLocks noGrp="1"/>
          </p:cNvSpPr>
          <p:nvPr>
            <p:ph type="sldNum" sz="quarter" idx="12"/>
          </p:nvPr>
        </p:nvSpPr>
        <p:spPr/>
        <p:txBody>
          <a:bodyPr/>
          <a:lstStyle/>
          <a:p>
            <a:fld id="{BA9B540C-44DA-4F69-89C9-7C84606640D3}" type="slidenum">
              <a:rPr lang="en-US" smtClean="0"/>
              <a:pPr/>
              <a:t>49</a:t>
            </a:fld>
            <a:endParaRPr lang="en-US" dirty="0"/>
          </a:p>
        </p:txBody>
      </p:sp>
      <p:pic>
        <p:nvPicPr>
          <p:cNvPr id="2" name="Picture 1" descr="osha p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00200"/>
            <a:ext cx="6161376" cy="4756150"/>
          </a:xfrm>
          <a:prstGeom prst="rect">
            <a:avLst/>
          </a:prstGeom>
        </p:spPr>
      </p:pic>
      <p:sp>
        <p:nvSpPr>
          <p:cNvPr id="3" name="TextBox 2"/>
          <p:cNvSpPr txBox="1"/>
          <p:nvPr/>
        </p:nvSpPr>
        <p:spPr>
          <a:xfrm>
            <a:off x="6810375" y="1600200"/>
            <a:ext cx="2016125" cy="4832093"/>
          </a:xfrm>
          <a:prstGeom prst="rect">
            <a:avLst/>
          </a:prstGeom>
          <a:noFill/>
        </p:spPr>
        <p:txBody>
          <a:bodyPr wrap="square" rtlCol="0">
            <a:spAutoFit/>
          </a:bodyPr>
          <a:lstStyle/>
          <a:p>
            <a:r>
              <a:rPr lang="en-US" sz="2800" dirty="0"/>
              <a:t>4</a:t>
            </a:r>
            <a:r>
              <a:rPr lang="en-US" sz="2800" dirty="0" smtClean="0"/>
              <a:t>0 Years</a:t>
            </a:r>
          </a:p>
          <a:p>
            <a:r>
              <a:rPr lang="en-US" sz="2800" dirty="0"/>
              <a:t>o</a:t>
            </a:r>
            <a:r>
              <a:rPr lang="en-US" sz="2800" dirty="0" smtClean="0"/>
              <a:t>f OSHA</a:t>
            </a:r>
          </a:p>
          <a:p>
            <a:endParaRPr lang="en-US" sz="2800" dirty="0" smtClean="0"/>
          </a:p>
          <a:p>
            <a:r>
              <a:rPr lang="en-US" sz="2800" dirty="0" smtClean="0"/>
              <a:t>80,000 Chemicals</a:t>
            </a:r>
          </a:p>
          <a:p>
            <a:endParaRPr lang="en-US" sz="2800" dirty="0" smtClean="0"/>
          </a:p>
          <a:p>
            <a:r>
              <a:rPr lang="en-US" sz="2800" dirty="0" smtClean="0"/>
              <a:t>16 Permissible Exposure Limits (PELs</a:t>
            </a:r>
            <a:r>
              <a:rPr lang="en-US" dirty="0"/>
              <a:t>)</a:t>
            </a:r>
          </a:p>
        </p:txBody>
      </p:sp>
    </p:spTree>
    <p:extLst>
      <p:ext uri="{BB962C8B-B14F-4D97-AF65-F5344CB8AC3E}">
        <p14:creationId xmlns:p14="http://schemas.microsoft.com/office/powerpoint/2010/main" val="33368335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5</a:t>
            </a:fld>
            <a:endParaRPr lang="en-US" dirty="0"/>
          </a:p>
        </p:txBody>
      </p:sp>
      <p:graphicFrame>
        <p:nvGraphicFramePr>
          <p:cNvPr id="2" name="Chart 1"/>
          <p:cNvGraphicFramePr/>
          <p:nvPr>
            <p:extLst>
              <p:ext uri="{D42A27DB-BD31-4B8C-83A1-F6EECF244321}">
                <p14:modId xmlns:p14="http://schemas.microsoft.com/office/powerpoint/2010/main" val="928414656"/>
              </p:ext>
            </p:extLst>
          </p:nvPr>
        </p:nvGraphicFramePr>
        <p:xfrm>
          <a:off x="-263907" y="-115468"/>
          <a:ext cx="8989365" cy="69734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162929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914400" y="838200"/>
          <a:ext cx="7391400" cy="5570777"/>
        </p:xfrm>
        <a:graphic>
          <a:graphicData uri="http://schemas.openxmlformats.org/drawingml/2006/table">
            <a:tbl>
              <a:tblPr firstRow="1" bandRow="1">
                <a:tableStyleId>{5C22544A-7EE6-4342-B048-85BDC9FD1C3A}</a:tableStyleId>
              </a:tblPr>
              <a:tblGrid>
                <a:gridCol w="3695700"/>
                <a:gridCol w="3695700"/>
              </a:tblGrid>
              <a:tr h="468351">
                <a:tc>
                  <a:txBody>
                    <a:bodyPr/>
                    <a:lstStyle/>
                    <a:p>
                      <a:r>
                        <a:rPr lang="en-US" sz="2400" b="1" dirty="0" smtClean="0">
                          <a:latin typeface="+mj-lt"/>
                        </a:rPr>
                        <a:t>Current OSHA Penalties</a:t>
                      </a:r>
                      <a:endParaRPr lang="en-US" sz="2400" b="1" dirty="0">
                        <a:latin typeface="+mj-lt"/>
                      </a:endParaRPr>
                    </a:p>
                  </a:txBody>
                  <a:tcPr/>
                </a:tc>
                <a:tc>
                  <a:txBody>
                    <a:bodyPr/>
                    <a:lstStyle/>
                    <a:p>
                      <a:r>
                        <a:rPr lang="en-US" sz="2400" b="1" dirty="0" smtClean="0">
                          <a:latin typeface="+mj-lt"/>
                        </a:rPr>
                        <a:t>Are Too Low</a:t>
                      </a:r>
                      <a:endParaRPr lang="en-US" sz="2400" b="1" dirty="0">
                        <a:latin typeface="+mj-lt"/>
                      </a:endParaRPr>
                    </a:p>
                  </a:txBody>
                  <a:tcPr/>
                </a:tc>
              </a:tr>
              <a:tr h="468351">
                <a:tc>
                  <a:txBody>
                    <a:bodyPr/>
                    <a:lstStyle/>
                    <a:p>
                      <a:endParaRPr lang="en-US" b="1" dirty="0">
                        <a:latin typeface="+mj-lt"/>
                      </a:endParaRPr>
                    </a:p>
                  </a:txBody>
                  <a:tcPr/>
                </a:tc>
                <a:tc>
                  <a:txBody>
                    <a:bodyPr/>
                    <a:lstStyle/>
                    <a:p>
                      <a:endParaRPr lang="en-US" b="1" dirty="0">
                        <a:latin typeface="+mj-lt"/>
                      </a:endParaRPr>
                    </a:p>
                  </a:txBody>
                  <a:tcPr/>
                </a:tc>
              </a:tr>
              <a:tr h="4683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dk1"/>
                          </a:solidFill>
                          <a:latin typeface="+mn-lt"/>
                          <a:ea typeface="+mn-ea"/>
                          <a:cs typeface="+mn-cs"/>
                        </a:rPr>
                        <a:t>Maximum</a:t>
                      </a:r>
                      <a:r>
                        <a:rPr lang="en-US" sz="2000" b="1" kern="1200" baseline="0" dirty="0" smtClean="0">
                          <a:solidFill>
                            <a:schemeClr val="dk1"/>
                          </a:solidFill>
                          <a:latin typeface="+mn-lt"/>
                          <a:ea typeface="+mn-ea"/>
                          <a:cs typeface="+mn-cs"/>
                        </a:rPr>
                        <a:t> penalty for a serious OSHA violation </a:t>
                      </a:r>
                      <a:endParaRPr lang="en-US" sz="2000" b="1" kern="1200" dirty="0" smtClean="0">
                        <a:solidFill>
                          <a:schemeClr val="dk1"/>
                        </a:solidFill>
                        <a:latin typeface="+mn-lt"/>
                        <a:ea typeface="+mn-ea"/>
                        <a:cs typeface="+mn-cs"/>
                      </a:endParaRPr>
                    </a:p>
                    <a:p>
                      <a:endParaRPr lang="en-US" sz="2000" b="1" dirty="0">
                        <a:latin typeface="+mn-lt"/>
                      </a:endParaRPr>
                    </a:p>
                  </a:txBody>
                  <a:tcPr/>
                </a:tc>
                <a:tc>
                  <a:txBody>
                    <a:bodyPr/>
                    <a:lstStyle/>
                    <a:p>
                      <a:pPr algn="r"/>
                      <a:r>
                        <a:rPr lang="en-US" sz="2000" b="1" dirty="0" smtClean="0">
                          <a:latin typeface="+mj-lt"/>
                        </a:rPr>
                        <a:t>$       7,000</a:t>
                      </a:r>
                      <a:endParaRPr lang="en-US" sz="2000" b="1" dirty="0">
                        <a:latin typeface="+mj-lt"/>
                      </a:endParaRPr>
                    </a:p>
                  </a:txBody>
                  <a:tcPr/>
                </a:tc>
              </a:tr>
              <a:tr h="468351">
                <a:tc>
                  <a:txBody>
                    <a:bodyPr/>
                    <a:lstStyle/>
                    <a:p>
                      <a:r>
                        <a:rPr lang="en-US" sz="2000" b="1" dirty="0" smtClean="0">
                          <a:solidFill>
                            <a:schemeClr val="tx2"/>
                          </a:solidFill>
                          <a:latin typeface="+mn-lt"/>
                        </a:rPr>
                        <a:t>Maximum</a:t>
                      </a:r>
                      <a:r>
                        <a:rPr lang="en-US" sz="2000" b="1" baseline="0" dirty="0" smtClean="0">
                          <a:solidFill>
                            <a:schemeClr val="tx2"/>
                          </a:solidFill>
                          <a:latin typeface="+mn-lt"/>
                        </a:rPr>
                        <a:t> penalty for willful and repeated violation</a:t>
                      </a:r>
                      <a:endParaRPr lang="en-US" sz="2000" b="1" dirty="0">
                        <a:solidFill>
                          <a:schemeClr val="tx2"/>
                        </a:solidFill>
                        <a:latin typeface="+mn-lt"/>
                      </a:endParaRPr>
                    </a:p>
                  </a:txBody>
                  <a:tcPr/>
                </a:tc>
                <a:tc>
                  <a:txBody>
                    <a:bodyPr/>
                    <a:lstStyle/>
                    <a:p>
                      <a:pPr algn="r"/>
                      <a:r>
                        <a:rPr lang="en-US" sz="2000" b="1" dirty="0" smtClean="0">
                          <a:solidFill>
                            <a:schemeClr val="tx2"/>
                          </a:solidFill>
                          <a:latin typeface="+mj-lt"/>
                        </a:rPr>
                        <a:t>$    70,000</a:t>
                      </a:r>
                      <a:endParaRPr lang="en-US" sz="2000" b="1" dirty="0">
                        <a:solidFill>
                          <a:schemeClr val="tx2"/>
                        </a:solidFill>
                        <a:latin typeface="+mj-lt"/>
                      </a:endParaRPr>
                    </a:p>
                  </a:txBody>
                  <a:tcPr/>
                </a:tc>
              </a:tr>
              <a:tr h="468351">
                <a:tc>
                  <a:txBody>
                    <a:bodyPr/>
                    <a:lstStyle/>
                    <a:p>
                      <a:endParaRPr lang="en-US" sz="2000" b="1" dirty="0">
                        <a:latin typeface="+mn-lt"/>
                      </a:endParaRPr>
                    </a:p>
                  </a:txBody>
                  <a:tcPr/>
                </a:tc>
                <a:tc>
                  <a:txBody>
                    <a:bodyPr/>
                    <a:lstStyle/>
                    <a:p>
                      <a:pPr algn="r"/>
                      <a:endParaRPr lang="en-US" sz="2000" b="1" dirty="0">
                        <a:latin typeface="+mj-lt"/>
                      </a:endParaRPr>
                    </a:p>
                  </a:txBody>
                  <a:tcPr/>
                </a:tc>
              </a:tr>
              <a:tr h="468351">
                <a:tc>
                  <a:txBody>
                    <a:bodyPr/>
                    <a:lstStyle/>
                    <a:p>
                      <a:endParaRPr lang="en-US" sz="2000" b="1" dirty="0">
                        <a:latin typeface="+mn-lt"/>
                      </a:endParaRPr>
                    </a:p>
                  </a:txBody>
                  <a:tcPr/>
                </a:tc>
                <a:tc>
                  <a:txBody>
                    <a:bodyPr/>
                    <a:lstStyle/>
                    <a:p>
                      <a:pPr algn="r"/>
                      <a:endParaRPr lang="en-US" sz="2000" b="1" dirty="0">
                        <a:latin typeface="+mj-lt"/>
                      </a:endParaRPr>
                    </a:p>
                  </a:txBody>
                  <a:tcPr/>
                </a:tc>
              </a:tr>
              <a:tr h="1170878">
                <a:tc>
                  <a:txBody>
                    <a:bodyPr/>
                    <a:lstStyle/>
                    <a:p>
                      <a:r>
                        <a:rPr lang="en-US" sz="2000" b="1" dirty="0" smtClean="0">
                          <a:latin typeface="+mn-lt"/>
                        </a:rPr>
                        <a:t>Maximum USDA</a:t>
                      </a:r>
                      <a:r>
                        <a:rPr lang="en-US" sz="2000" b="1" baseline="0" dirty="0" smtClean="0">
                          <a:latin typeface="+mn-lt"/>
                        </a:rPr>
                        <a:t> </a:t>
                      </a:r>
                      <a:r>
                        <a:rPr lang="en-US" sz="2000" b="1" dirty="0" smtClean="0">
                          <a:latin typeface="+mn-lt"/>
                        </a:rPr>
                        <a:t>penalty if dairy</a:t>
                      </a:r>
                      <a:r>
                        <a:rPr lang="en-US" sz="2000" b="1" baseline="0" dirty="0" smtClean="0">
                          <a:latin typeface="+mn-lt"/>
                        </a:rPr>
                        <a:t> company doesn’t pay milk advertising fees</a:t>
                      </a:r>
                      <a:endParaRPr lang="en-US" sz="2000" b="1" dirty="0">
                        <a:latin typeface="+mn-lt"/>
                      </a:endParaRPr>
                    </a:p>
                  </a:txBody>
                  <a:tcPr/>
                </a:tc>
                <a:tc>
                  <a:txBody>
                    <a:bodyPr/>
                    <a:lstStyle/>
                    <a:p>
                      <a:pPr algn="r"/>
                      <a:r>
                        <a:rPr lang="en-US" sz="2000" b="1" dirty="0" smtClean="0">
                          <a:latin typeface="+mj-lt"/>
                        </a:rPr>
                        <a:t>$</a:t>
                      </a:r>
                      <a:r>
                        <a:rPr lang="en-US" sz="2000" b="1" baseline="0" dirty="0" smtClean="0">
                          <a:latin typeface="+mj-lt"/>
                        </a:rPr>
                        <a:t> 130,000</a:t>
                      </a:r>
                      <a:endParaRPr lang="en-US" sz="2000" b="1" dirty="0">
                        <a:latin typeface="+mj-lt"/>
                      </a:endParaRPr>
                    </a:p>
                  </a:txBody>
                  <a:tcPr/>
                </a:tc>
              </a:tr>
              <a:tr h="819615">
                <a:tc>
                  <a:txBody>
                    <a:bodyPr/>
                    <a:lstStyle/>
                    <a:p>
                      <a:r>
                        <a:rPr lang="en-US" sz="2000" b="1" dirty="0" smtClean="0">
                          <a:solidFill>
                            <a:schemeClr val="accent1">
                              <a:lumMod val="75000"/>
                            </a:schemeClr>
                          </a:solidFill>
                          <a:latin typeface="+mn-lt"/>
                        </a:rPr>
                        <a:t>Maximum FCC</a:t>
                      </a:r>
                      <a:r>
                        <a:rPr lang="en-US" sz="2000" b="1" baseline="0" dirty="0" smtClean="0">
                          <a:solidFill>
                            <a:schemeClr val="accent1">
                              <a:lumMod val="75000"/>
                            </a:schemeClr>
                          </a:solidFill>
                          <a:latin typeface="+mn-lt"/>
                        </a:rPr>
                        <a:t> fine for broadcasting indecent content</a:t>
                      </a:r>
                      <a:endParaRPr lang="en-US" sz="2000" b="1" dirty="0">
                        <a:solidFill>
                          <a:schemeClr val="accent1">
                            <a:lumMod val="75000"/>
                          </a:schemeClr>
                        </a:solidFill>
                        <a:latin typeface="+mn-lt"/>
                      </a:endParaRPr>
                    </a:p>
                  </a:txBody>
                  <a:tcPr/>
                </a:tc>
                <a:tc>
                  <a:txBody>
                    <a:bodyPr/>
                    <a:lstStyle/>
                    <a:p>
                      <a:pPr algn="r"/>
                      <a:r>
                        <a:rPr lang="en-US" sz="2000" b="1" dirty="0" smtClean="0">
                          <a:solidFill>
                            <a:schemeClr val="accent1">
                              <a:lumMod val="75000"/>
                            </a:schemeClr>
                          </a:solidFill>
                          <a:latin typeface="+mj-lt"/>
                        </a:rPr>
                        <a:t>$  325,000</a:t>
                      </a:r>
                      <a:endParaRPr lang="en-US" sz="2000" b="1" dirty="0">
                        <a:solidFill>
                          <a:schemeClr val="accent1">
                            <a:lumMod val="75000"/>
                          </a:schemeClr>
                        </a:solidFill>
                        <a:latin typeface="+mj-lt"/>
                      </a:endParaRPr>
                    </a:p>
                  </a:txBody>
                  <a:tcPr/>
                </a:tc>
              </a:tr>
            </a:tbl>
          </a:graphicData>
        </a:graphic>
      </p:graphicFrame>
      <p:sp>
        <p:nvSpPr>
          <p:cNvPr id="4" name="Slide Number Placeholder 3"/>
          <p:cNvSpPr>
            <a:spLocks noGrp="1"/>
          </p:cNvSpPr>
          <p:nvPr>
            <p:ph type="sldNum" sz="quarter" idx="12"/>
          </p:nvPr>
        </p:nvSpPr>
        <p:spPr/>
        <p:txBody>
          <a:bodyPr/>
          <a:lstStyle/>
          <a:p>
            <a:fld id="{BA9B540C-44DA-4F69-89C9-7C84606640D3}" type="slidenum">
              <a:rPr lang="en-US" smtClean="0"/>
              <a:pPr/>
              <a:t>50</a:t>
            </a:fld>
            <a:endParaRPr lang="en-US" dirty="0"/>
          </a:p>
        </p:txBody>
      </p:sp>
    </p:spTree>
    <p:extLst>
      <p:ext uri="{BB962C8B-B14F-4D97-AF65-F5344CB8AC3E}">
        <p14:creationId xmlns:p14="http://schemas.microsoft.com/office/powerpoint/2010/main" val="347497387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lstStyle/>
          <a:p>
            <a:pPr>
              <a:lnSpc>
                <a:spcPct val="90000"/>
              </a:lnSpc>
            </a:pP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2800" dirty="0" smtClean="0"/>
              <a:t>Old thinking: When the science proves cause, we make new protective policies </a:t>
            </a:r>
            <a:br>
              <a:rPr lang="en-US" sz="2800" dirty="0" smtClean="0"/>
            </a:br>
            <a:endParaRPr lang="en-US" sz="2800"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51</a:t>
            </a:fld>
            <a:endParaRPr lang="en-US" dirty="0"/>
          </a:p>
        </p:txBody>
      </p:sp>
      <p:pic>
        <p:nvPicPr>
          <p:cNvPr id="7" name="Content Placeholder 6" descr="FDA.png"/>
          <p:cNvPicPr>
            <a:picLocks noGrp="1" noChangeAspect="1"/>
          </p:cNvPicPr>
          <p:nvPr>
            <p:ph idx="1"/>
          </p:nvPr>
        </p:nvPicPr>
        <p:blipFill>
          <a:blip r:embed="rId3" cstate="email">
            <a:extLst>
              <a:ext uri="{28A0092B-C50C-407E-A947-70E740481C1C}">
                <a14:useLocalDpi xmlns:a14="http://schemas.microsoft.com/office/drawing/2010/main" val="0"/>
              </a:ext>
            </a:extLst>
          </a:blip>
          <a:srcRect t="6450" b="6450"/>
          <a:stretch>
            <a:fillRect/>
          </a:stretch>
        </p:blipFill>
        <p:spPr/>
      </p:pic>
      <p:sp>
        <p:nvSpPr>
          <p:cNvPr id="5" name="TextBox 4"/>
          <p:cNvSpPr txBox="1"/>
          <p:nvPr/>
        </p:nvSpPr>
        <p:spPr>
          <a:xfrm rot="1820396">
            <a:off x="973457" y="2014212"/>
            <a:ext cx="7833907" cy="2862322"/>
          </a:xfrm>
          <a:prstGeom prst="rect">
            <a:avLst/>
          </a:prstGeom>
          <a:noFill/>
        </p:spPr>
        <p:txBody>
          <a:bodyPr wrap="square" rtlCol="0">
            <a:spAutoFit/>
          </a:bodyPr>
          <a:lstStyle/>
          <a:p>
            <a:r>
              <a:rPr lang="en-US" sz="18000" dirty="0" smtClean="0">
                <a:solidFill>
                  <a:srgbClr val="FF0000"/>
                </a:solidFill>
              </a:rPr>
              <a:t>FALSE</a:t>
            </a:r>
            <a:endParaRPr lang="en-US" sz="18000" dirty="0">
              <a:solidFill>
                <a:srgbClr val="FF0000"/>
              </a:solidFill>
            </a:endParaRPr>
          </a:p>
        </p:txBody>
      </p:sp>
    </p:spTree>
    <p:extLst>
      <p:ext uri="{BB962C8B-B14F-4D97-AF65-F5344CB8AC3E}">
        <p14:creationId xmlns:p14="http://schemas.microsoft.com/office/powerpoint/2010/main" val="3631656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52</a:t>
            </a:fld>
            <a:endParaRPr lang="en-US" dirty="0"/>
          </a:p>
        </p:txBody>
      </p:sp>
      <p:pic>
        <p:nvPicPr>
          <p:cNvPr id="4" name="Content Placeholder 3" descr="FEMA+Trailer+Park+Residents+Facing+June+1+T13f9xXKUAkl.jpg"/>
          <p:cNvPicPr>
            <a:picLocks noChangeAspect="1"/>
          </p:cNvPicPr>
          <p:nvPr/>
        </p:nvPicPr>
        <p:blipFill>
          <a:blip r:embed="rId3" cstate="print"/>
          <a:stretch>
            <a:fillRect/>
          </a:stretch>
        </p:blipFill>
        <p:spPr>
          <a:xfrm>
            <a:off x="304800" y="1062037"/>
            <a:ext cx="8489157" cy="56594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p:cNvSpPr txBox="1"/>
          <p:nvPr/>
        </p:nvSpPr>
        <p:spPr>
          <a:xfrm>
            <a:off x="304800" y="476250"/>
            <a:ext cx="9396925" cy="523220"/>
          </a:xfrm>
          <a:prstGeom prst="rect">
            <a:avLst/>
          </a:prstGeom>
          <a:noFill/>
        </p:spPr>
        <p:txBody>
          <a:bodyPr wrap="square" rtlCol="0">
            <a:spAutoFit/>
          </a:bodyPr>
          <a:lstStyle/>
          <a:p>
            <a:r>
              <a:rPr lang="en-US" sz="2800" dirty="0" smtClean="0"/>
              <a:t>TSCA is less protective than laws in Europe and Japan </a:t>
            </a:r>
            <a:endParaRPr lang="en-US" sz="2800" dirty="0"/>
          </a:p>
        </p:txBody>
      </p:sp>
    </p:spTree>
    <p:extLst>
      <p:ext uri="{BB962C8B-B14F-4D97-AF65-F5344CB8AC3E}">
        <p14:creationId xmlns:p14="http://schemas.microsoft.com/office/powerpoint/2010/main" val="332751840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koch David and Julia.png"/>
          <p:cNvPicPr>
            <a:picLocks noGrp="1" noChangeAspect="1"/>
          </p:cNvPicPr>
          <p:nvPr>
            <p:ph idx="1"/>
          </p:nvPr>
        </p:nvPicPr>
        <p:blipFill rotWithShape="1">
          <a:blip r:embed="rId3">
            <a:extLst>
              <a:ext uri="{28A0092B-C50C-407E-A947-70E740481C1C}">
                <a14:useLocalDpi xmlns:a14="http://schemas.microsoft.com/office/drawing/2010/main" val="0"/>
              </a:ext>
            </a:extLst>
          </a:blip>
          <a:srcRect t="527" b="-6756"/>
          <a:stretch/>
        </p:blipFill>
        <p:spPr>
          <a:xfrm>
            <a:off x="457200" y="495047"/>
            <a:ext cx="8229600" cy="5660742"/>
          </a:xfrm>
        </p:spPr>
      </p:pic>
      <p:sp>
        <p:nvSpPr>
          <p:cNvPr id="4" name="Slide Number Placeholder 3"/>
          <p:cNvSpPr>
            <a:spLocks noGrp="1"/>
          </p:cNvSpPr>
          <p:nvPr>
            <p:ph type="sldNum" sz="quarter" idx="12"/>
          </p:nvPr>
        </p:nvSpPr>
        <p:spPr/>
        <p:txBody>
          <a:bodyPr/>
          <a:lstStyle/>
          <a:p>
            <a:fld id="{BA9B540C-44DA-4F69-89C9-7C84606640D3}" type="slidenum">
              <a:rPr lang="en-US" smtClean="0"/>
              <a:pPr/>
              <a:t>53</a:t>
            </a:fld>
            <a:endParaRPr lang="en-US" dirty="0"/>
          </a:p>
        </p:txBody>
      </p:sp>
      <p:sp>
        <p:nvSpPr>
          <p:cNvPr id="6" name="TextBox 5"/>
          <p:cNvSpPr txBox="1"/>
          <p:nvPr/>
        </p:nvSpPr>
        <p:spPr>
          <a:xfrm>
            <a:off x="624310" y="6155789"/>
            <a:ext cx="8062489" cy="584776"/>
          </a:xfrm>
          <a:prstGeom prst="rect">
            <a:avLst/>
          </a:prstGeom>
          <a:noFill/>
        </p:spPr>
        <p:txBody>
          <a:bodyPr wrap="square" rtlCol="0">
            <a:spAutoFit/>
          </a:bodyPr>
          <a:lstStyle/>
          <a:p>
            <a:pPr algn="ctr"/>
            <a:r>
              <a:rPr lang="en-US" sz="3200" dirty="0" smtClean="0"/>
              <a:t>David and Julia Koch </a:t>
            </a:r>
            <a:endParaRPr lang="en-US" sz="3200" dirty="0"/>
          </a:p>
        </p:txBody>
      </p:sp>
    </p:spTree>
    <p:extLst>
      <p:ext uri="{BB962C8B-B14F-4D97-AF65-F5344CB8AC3E}">
        <p14:creationId xmlns:p14="http://schemas.microsoft.com/office/powerpoint/2010/main" val="3172638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181438"/>
            <a:ext cx="9144000" cy="1214237"/>
          </a:xfrm>
        </p:spPr>
        <p:txBody>
          <a:bodyPr/>
          <a:lstStyle/>
          <a:p>
            <a:pPr algn="ctr"/>
            <a:r>
              <a:rPr lang="en-US" sz="3600" b="1" dirty="0" smtClean="0"/>
              <a:t>The Toxic Substances Control Act (TSCA) </a:t>
            </a:r>
            <a:endParaRPr lang="en-US" sz="3600" b="1" dirty="0"/>
          </a:p>
        </p:txBody>
      </p:sp>
      <p:sp>
        <p:nvSpPr>
          <p:cNvPr id="3" name="Slide Number Placeholder 2"/>
          <p:cNvSpPr>
            <a:spLocks noGrp="1"/>
          </p:cNvSpPr>
          <p:nvPr>
            <p:ph type="sldNum" sz="quarter" idx="12"/>
          </p:nvPr>
        </p:nvSpPr>
        <p:spPr/>
        <p:txBody>
          <a:bodyPr/>
          <a:lstStyle/>
          <a:p>
            <a:fld id="{BA9B540C-44DA-4F69-89C9-7C84606640D3}" type="slidenum">
              <a:rPr lang="en-US" smtClean="0"/>
              <a:pPr/>
              <a:t>54</a:t>
            </a:fld>
            <a:endParaRPr lang="en-US" dirty="0"/>
          </a:p>
        </p:txBody>
      </p:sp>
      <p:sp>
        <p:nvSpPr>
          <p:cNvPr id="6" name="Rectangle 5"/>
          <p:cNvSpPr/>
          <p:nvPr/>
        </p:nvSpPr>
        <p:spPr>
          <a:xfrm>
            <a:off x="381000" y="1032799"/>
            <a:ext cx="8162277" cy="5693866"/>
          </a:xfrm>
          <a:prstGeom prst="rect">
            <a:avLst/>
          </a:prstGeom>
        </p:spPr>
        <p:txBody>
          <a:bodyPr wrap="square">
            <a:spAutoFit/>
          </a:bodyPr>
          <a:lstStyle/>
          <a:p>
            <a:r>
              <a:rPr lang="en-US" sz="2800" b="1" dirty="0" smtClean="0">
                <a:solidFill>
                  <a:srgbClr val="FF0000"/>
                </a:solidFill>
              </a:rPr>
              <a:t>80,000</a:t>
            </a:r>
            <a:r>
              <a:rPr lang="en-US" sz="2800" b="1" dirty="0" smtClean="0"/>
              <a:t> </a:t>
            </a:r>
            <a:r>
              <a:rPr lang="en-US" sz="2800" dirty="0" smtClean="0"/>
              <a:t>different chemicals have been produced and used since TSCA became law in 1976.</a:t>
            </a:r>
          </a:p>
          <a:p>
            <a:endParaRPr lang="en-US" sz="2800" dirty="0" smtClean="0"/>
          </a:p>
          <a:p>
            <a:r>
              <a:rPr lang="en-US" sz="2800" b="1" dirty="0" smtClean="0">
                <a:solidFill>
                  <a:srgbClr val="FF0000"/>
                </a:solidFill>
              </a:rPr>
              <a:t>62,000</a:t>
            </a:r>
            <a:r>
              <a:rPr lang="en-US" sz="2800" dirty="0" smtClean="0"/>
              <a:t> of these chemicals were grandfathered in when TSCA became law with no requirement that they be tested and shown to be safe. </a:t>
            </a:r>
          </a:p>
          <a:p>
            <a:endParaRPr lang="en-US" sz="2800" dirty="0" smtClean="0"/>
          </a:p>
          <a:p>
            <a:r>
              <a:rPr lang="en-US" sz="2800" dirty="0" smtClean="0"/>
              <a:t>In the</a:t>
            </a:r>
            <a:r>
              <a:rPr lang="en-US" sz="2800" b="1" dirty="0" smtClean="0">
                <a:solidFill>
                  <a:srgbClr val="FF0000"/>
                </a:solidFill>
              </a:rPr>
              <a:t> 37 </a:t>
            </a:r>
            <a:r>
              <a:rPr lang="en-US" sz="2800" dirty="0" smtClean="0"/>
              <a:t>years that TSCA has been the federal law on chemicals, EPA has required testing on just </a:t>
            </a:r>
            <a:r>
              <a:rPr lang="en-US" sz="2800" b="1" dirty="0" smtClean="0">
                <a:solidFill>
                  <a:srgbClr val="FF0000"/>
                </a:solidFill>
              </a:rPr>
              <a:t>200</a:t>
            </a:r>
            <a:r>
              <a:rPr lang="en-US" sz="2800" dirty="0" smtClean="0"/>
              <a:t> chemicals. </a:t>
            </a:r>
          </a:p>
          <a:p>
            <a:endParaRPr lang="en-US" sz="2800" dirty="0" smtClean="0"/>
          </a:p>
          <a:p>
            <a:r>
              <a:rPr lang="en-US" sz="2800" dirty="0" smtClean="0"/>
              <a:t>When EPA was prevented from using TSCA to restrict asbestos </a:t>
            </a:r>
            <a:r>
              <a:rPr lang="en-US" sz="2800" b="1" dirty="0" smtClean="0">
                <a:solidFill>
                  <a:srgbClr val="FF0000"/>
                </a:solidFill>
              </a:rPr>
              <a:t>23</a:t>
            </a:r>
            <a:r>
              <a:rPr lang="en-US" sz="2800" dirty="0" smtClean="0">
                <a:solidFill>
                  <a:srgbClr val="FF0000"/>
                </a:solidFill>
              </a:rPr>
              <a:t> </a:t>
            </a:r>
            <a:r>
              <a:rPr lang="en-US" sz="2800" dirty="0" smtClean="0"/>
              <a:t>years ago, it gave up trying. </a:t>
            </a:r>
          </a:p>
        </p:txBody>
      </p:sp>
    </p:spTree>
    <p:extLst>
      <p:ext uri="{BB962C8B-B14F-4D97-AF65-F5344CB8AC3E}">
        <p14:creationId xmlns:p14="http://schemas.microsoft.com/office/powerpoint/2010/main" val="21125150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53" y="0"/>
            <a:ext cx="2375173" cy="6532214"/>
          </a:xfrm>
        </p:spPr>
        <p:txBody>
          <a:bodyPr/>
          <a:lstStyle/>
          <a:p>
            <a:pPr algn="l"/>
            <a:r>
              <a:rPr lang="en-US" sz="3600" dirty="0" smtClean="0"/>
              <a:t>Old thinking: The U.S. has the most protective laws in the world</a:t>
            </a:r>
            <a:endParaRPr lang="en-US" sz="3600" dirty="0"/>
          </a:p>
        </p:txBody>
      </p:sp>
      <p:pic>
        <p:nvPicPr>
          <p:cNvPr id="5" name="Content Placeholder 4" descr="usa1.png"/>
          <p:cNvPicPr>
            <a:picLocks noGrp="1" noChangeAspect="1"/>
          </p:cNvPicPr>
          <p:nvPr>
            <p:ph idx="1"/>
          </p:nvPr>
        </p:nvPicPr>
        <p:blipFill>
          <a:blip r:embed="rId3">
            <a:extLst>
              <a:ext uri="{28A0092B-C50C-407E-A947-70E740481C1C}">
                <a14:useLocalDpi xmlns:a14="http://schemas.microsoft.com/office/drawing/2010/main" val="0"/>
              </a:ext>
            </a:extLst>
          </a:blip>
          <a:srcRect l="-33354" r="-33354"/>
          <a:stretch>
            <a:fillRect/>
          </a:stretch>
        </p:blipFill>
        <p:spPr>
          <a:xfrm>
            <a:off x="560805" y="1038465"/>
            <a:ext cx="10277842" cy="5317885"/>
          </a:xfrm>
        </p:spPr>
      </p:pic>
      <p:sp>
        <p:nvSpPr>
          <p:cNvPr id="4" name="Slide Number Placeholder 3"/>
          <p:cNvSpPr>
            <a:spLocks noGrp="1"/>
          </p:cNvSpPr>
          <p:nvPr>
            <p:ph type="sldNum" sz="quarter" idx="12"/>
          </p:nvPr>
        </p:nvSpPr>
        <p:spPr/>
        <p:txBody>
          <a:bodyPr/>
          <a:lstStyle/>
          <a:p>
            <a:fld id="{BA9B540C-44DA-4F69-89C9-7C84606640D3}" type="slidenum">
              <a:rPr lang="en-US" smtClean="0"/>
              <a:pPr/>
              <a:t>55</a:t>
            </a:fld>
            <a:endParaRPr lang="en-US" dirty="0"/>
          </a:p>
        </p:txBody>
      </p:sp>
      <p:sp>
        <p:nvSpPr>
          <p:cNvPr id="6" name="TextBox 5"/>
          <p:cNvSpPr txBox="1"/>
          <p:nvPr/>
        </p:nvSpPr>
        <p:spPr>
          <a:xfrm rot="1820396">
            <a:off x="973457" y="2014212"/>
            <a:ext cx="7833907" cy="2862322"/>
          </a:xfrm>
          <a:prstGeom prst="rect">
            <a:avLst/>
          </a:prstGeom>
          <a:noFill/>
        </p:spPr>
        <p:txBody>
          <a:bodyPr wrap="square" rtlCol="0">
            <a:spAutoFit/>
          </a:bodyPr>
          <a:lstStyle/>
          <a:p>
            <a:r>
              <a:rPr lang="en-US" sz="18000" dirty="0" smtClean="0">
                <a:solidFill>
                  <a:srgbClr val="FF0000"/>
                </a:solidFill>
              </a:rPr>
              <a:t>FALSE</a:t>
            </a:r>
            <a:endParaRPr lang="en-US" sz="18000" dirty="0">
              <a:solidFill>
                <a:srgbClr val="FF0000"/>
              </a:solidFill>
            </a:endParaRPr>
          </a:p>
        </p:txBody>
      </p:sp>
    </p:spTree>
    <p:extLst>
      <p:ext uri="{BB962C8B-B14F-4D97-AF65-F5344CB8AC3E}">
        <p14:creationId xmlns:p14="http://schemas.microsoft.com/office/powerpoint/2010/main" val="21793640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9B540C-44DA-4F69-89C9-7C84606640D3}" type="slidenum">
              <a:rPr lang="en-US" smtClean="0"/>
              <a:pPr/>
              <a:t>56</a:t>
            </a:fld>
            <a:endParaRPr lang="en-US" dirty="0"/>
          </a:p>
        </p:txBody>
      </p:sp>
      <p:pic>
        <p:nvPicPr>
          <p:cNvPr id="3" name="Picture 2" descr="rosie pbco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10876" cy="6858000"/>
          </a:xfrm>
          <a:prstGeom prst="rect">
            <a:avLst/>
          </a:prstGeom>
        </p:spPr>
      </p:pic>
      <p:sp>
        <p:nvSpPr>
          <p:cNvPr id="4" name="TextBox 3"/>
          <p:cNvSpPr txBox="1"/>
          <p:nvPr/>
        </p:nvSpPr>
        <p:spPr>
          <a:xfrm>
            <a:off x="4288506" y="659819"/>
            <a:ext cx="4420458" cy="5078314"/>
          </a:xfrm>
          <a:prstGeom prst="rect">
            <a:avLst/>
          </a:prstGeom>
          <a:noFill/>
        </p:spPr>
        <p:txBody>
          <a:bodyPr wrap="square" rtlCol="0">
            <a:spAutoFit/>
          </a:bodyPr>
          <a:lstStyle/>
          <a:p>
            <a:r>
              <a:rPr lang="en-US" sz="3600" dirty="0"/>
              <a:t>More than 40,000 Americans die prematurely each year from exposure to toxic substances at work — 10 times as many as those who die from </a:t>
            </a:r>
            <a:r>
              <a:rPr lang="en-US" sz="3600" dirty="0" smtClean="0"/>
              <a:t>occupational injuries </a:t>
            </a:r>
            <a:endParaRPr lang="en-US" sz="3600" dirty="0"/>
          </a:p>
        </p:txBody>
      </p:sp>
    </p:spTree>
    <p:extLst>
      <p:ext uri="{BB962C8B-B14F-4D97-AF65-F5344CB8AC3E}">
        <p14:creationId xmlns:p14="http://schemas.microsoft.com/office/powerpoint/2010/main" val="382742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0520000">
            <a:off x="147772" y="3321266"/>
            <a:ext cx="2760163" cy="1569660"/>
          </a:xfrm>
          <a:prstGeom prst="rect">
            <a:avLst/>
          </a:prstGeom>
          <a:noFill/>
        </p:spPr>
        <p:txBody>
          <a:bodyPr wrap="square" lIns="91440" tIns="45720" rIns="91440" bIns="45720">
            <a:spAutoFit/>
          </a:bodyPr>
          <a:lstStyle/>
          <a:p>
            <a:pPr algn="ctr"/>
            <a:endPar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24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endParaRPr>
          </a:p>
        </p:txBody>
      </p:sp>
      <p:sp>
        <p:nvSpPr>
          <p:cNvPr id="8" name="TextBox 7"/>
          <p:cNvSpPr txBox="1"/>
          <p:nvPr/>
        </p:nvSpPr>
        <p:spPr>
          <a:xfrm>
            <a:off x="395862" y="560847"/>
            <a:ext cx="5113218" cy="5632311"/>
          </a:xfrm>
          <a:prstGeom prst="rect">
            <a:avLst/>
          </a:prstGeom>
          <a:noFill/>
        </p:spPr>
        <p:txBody>
          <a:bodyPr wrap="square" rtlCol="0">
            <a:spAutoFit/>
          </a:bodyPr>
          <a:lstStyle/>
          <a:p>
            <a:r>
              <a:rPr lang="en-US" sz="4000" dirty="0" smtClean="0"/>
              <a:t>How do we act on the new science with or without Congress? </a:t>
            </a:r>
            <a:endParaRPr lang="en-US" sz="4000" dirty="0"/>
          </a:p>
          <a:p>
            <a:endParaRPr lang="en-US" sz="4000" dirty="0" smtClean="0"/>
          </a:p>
          <a:p>
            <a:endParaRPr lang="en-US" sz="4000" dirty="0" smtClean="0"/>
          </a:p>
          <a:p>
            <a:r>
              <a:rPr lang="en-US" sz="4000" dirty="0" smtClean="0"/>
              <a:t>How </a:t>
            </a:r>
            <a:r>
              <a:rPr lang="en-US" sz="4000" dirty="0"/>
              <a:t>can we join the Do It Ourselves Chemical Policy Reformers? </a:t>
            </a:r>
          </a:p>
        </p:txBody>
      </p:sp>
      <p:sp>
        <p:nvSpPr>
          <p:cNvPr id="4" name="TextBox 3"/>
          <p:cNvSpPr txBox="1"/>
          <p:nvPr/>
        </p:nvSpPr>
        <p:spPr>
          <a:xfrm>
            <a:off x="-371231" y="5705231"/>
            <a:ext cx="184666" cy="369332"/>
          </a:xfrm>
          <a:prstGeom prst="rect">
            <a:avLst/>
          </a:prstGeom>
          <a:noFill/>
        </p:spPr>
        <p:txBody>
          <a:bodyPr wrap="none" rtlCol="0">
            <a:spAutoFit/>
          </a:bodyPr>
          <a:lstStyle/>
          <a:p>
            <a:endParaRPr lang="en-US" dirty="0"/>
          </a:p>
        </p:txBody>
      </p:sp>
      <p:pic>
        <p:nvPicPr>
          <p:cNvPr id="9" name="Picture 8" descr="rosie pbco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9080" y="0"/>
            <a:ext cx="3910876" cy="6858000"/>
          </a:xfrm>
          <a:prstGeom prst="rect">
            <a:avLst/>
          </a:prstGeom>
        </p:spPr>
      </p:pic>
    </p:spTree>
    <p:extLst>
      <p:ext uri="{BB962C8B-B14F-4D97-AF65-F5344CB8AC3E}">
        <p14:creationId xmlns:p14="http://schemas.microsoft.com/office/powerpoint/2010/main" val="6517318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5968" y="274638"/>
            <a:ext cx="4495879" cy="4788960"/>
          </a:xfrm>
        </p:spPr>
        <p:txBody>
          <a:bodyPr>
            <a:normAutofit/>
          </a:bodyPr>
          <a:lstStyle/>
          <a:p>
            <a:pPr algn="l"/>
            <a:r>
              <a:rPr lang="en-US" sz="4000" dirty="0" smtClean="0"/>
              <a:t>Will she be the one in eight that gets breast cancer? </a:t>
            </a:r>
            <a:endParaRPr lang="en-US" sz="4000" dirty="0"/>
          </a:p>
        </p:txBody>
      </p:sp>
      <p:sp>
        <p:nvSpPr>
          <p:cNvPr id="3" name="Content Placeholder 2"/>
          <p:cNvSpPr>
            <a:spLocks noGrp="1"/>
          </p:cNvSpPr>
          <p:nvPr>
            <p:ph idx="1"/>
          </p:nvPr>
        </p:nvSpPr>
        <p:spPr>
          <a:xfrm>
            <a:off x="4315968" y="1600200"/>
            <a:ext cx="4495879" cy="4525963"/>
          </a:xfrm>
        </p:spPr>
        <p:txBody>
          <a:bodyPr/>
          <a:lstStyle/>
          <a:p>
            <a:pPr marL="0" indent="0">
              <a:buNone/>
            </a:pPr>
            <a:r>
              <a:rPr lang="en-US" dirty="0" smtClean="0"/>
              <a:t> </a:t>
            </a:r>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58</a:t>
            </a:fld>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315968" cy="6857999"/>
          </a:xfrm>
          <a:prstGeom prst="rect">
            <a:avLst/>
          </a:prstGeom>
        </p:spPr>
      </p:pic>
    </p:spTree>
    <p:extLst>
      <p:ext uri="{BB962C8B-B14F-4D97-AF65-F5344CB8AC3E}">
        <p14:creationId xmlns:p14="http://schemas.microsoft.com/office/powerpoint/2010/main" val="10758790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1538" y="379581"/>
            <a:ext cx="4870310" cy="5746582"/>
          </a:xfrm>
        </p:spPr>
        <p:txBody>
          <a:bodyPr>
            <a:noAutofit/>
          </a:bodyPr>
          <a:lstStyle/>
          <a:p>
            <a:pPr algn="l"/>
            <a:r>
              <a:rPr lang="en-US" sz="4000" dirty="0" smtClean="0"/>
              <a:t>“…genetic and environmental factors individually contribute and interact with each other to increase breast cancer risk.”</a:t>
            </a:r>
            <a:br>
              <a:rPr lang="en-US" sz="4000" dirty="0" smtClean="0"/>
            </a:br>
            <a:endParaRPr lang="en-US" sz="4000" dirty="0"/>
          </a:p>
        </p:txBody>
      </p:sp>
      <p:sp>
        <p:nvSpPr>
          <p:cNvPr id="7" name="Slide Number Placeholder 6"/>
          <p:cNvSpPr>
            <a:spLocks noGrp="1"/>
          </p:cNvSpPr>
          <p:nvPr>
            <p:ph type="sldNum" sz="quarter" idx="12"/>
          </p:nvPr>
        </p:nvSpPr>
        <p:spPr/>
        <p:txBody>
          <a:bodyPr/>
          <a:lstStyle/>
          <a:p>
            <a:fld id="{BA9B540C-44DA-4F69-89C9-7C84606640D3}" type="slidenum">
              <a:rPr lang="en-US" smtClean="0"/>
              <a:pPr/>
              <a:t>59</a:t>
            </a:fld>
            <a:endParaRPr lang="en-US" dirty="0"/>
          </a:p>
        </p:txBody>
      </p:sp>
      <p:pic>
        <p:nvPicPr>
          <p:cNvPr id="4" name="Picture 3" descr="Brittany_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86" y="32657"/>
            <a:ext cx="4315968" cy="6858000"/>
          </a:xfrm>
          <a:prstGeom prst="rect">
            <a:avLst/>
          </a:prstGeom>
        </p:spPr>
      </p:pic>
      <p:sp>
        <p:nvSpPr>
          <p:cNvPr id="5" name="TextBox 4"/>
          <p:cNvSpPr txBox="1"/>
          <p:nvPr/>
        </p:nvSpPr>
        <p:spPr>
          <a:xfrm>
            <a:off x="3941537" y="5810503"/>
            <a:ext cx="4218903" cy="646331"/>
          </a:xfrm>
          <a:prstGeom prst="rect">
            <a:avLst/>
          </a:prstGeom>
          <a:noFill/>
        </p:spPr>
        <p:txBody>
          <a:bodyPr wrap="square" rtlCol="0">
            <a:spAutoFit/>
          </a:bodyPr>
          <a:lstStyle/>
          <a:p>
            <a:r>
              <a:rPr lang="en-US" dirty="0" smtClean="0"/>
              <a:t>Breast Cancer and the Environment:</a:t>
            </a:r>
          </a:p>
          <a:p>
            <a:r>
              <a:rPr lang="en-US" dirty="0" smtClean="0"/>
              <a:t>Prioritizing Prevention</a:t>
            </a:r>
          </a:p>
        </p:txBody>
      </p:sp>
    </p:spTree>
    <p:extLst>
      <p:ext uri="{BB962C8B-B14F-4D97-AF65-F5344CB8AC3E}">
        <p14:creationId xmlns:p14="http://schemas.microsoft.com/office/powerpoint/2010/main" val="828568900"/>
      </p:ext>
    </p:extLst>
  </p:cSld>
  <p:clrMapOvr>
    <a:masterClrMapping/>
  </p:clrMapOvr>
  <mc:AlternateContent xmlns:mc="http://schemas.openxmlformats.org/markup-compatibility/2006" xmlns:p14="http://schemas.microsoft.com/office/powerpoint/2010/main">
    <mc:Choice Requires="p14">
      <p:transition p14:dur="300">
        <p14:prism isContent="1"/>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88702"/>
          </a:xfrm>
        </p:spPr>
        <p:txBody>
          <a:bodyPr/>
          <a:lstStyle/>
          <a:p>
            <a:r>
              <a:rPr lang="en-US" sz="3600" dirty="0" smtClean="0"/>
              <a:t>Early Detection is not Prevention</a:t>
            </a:r>
            <a:endParaRPr lang="en-US" sz="3600" dirty="0"/>
          </a:p>
        </p:txBody>
      </p:sp>
      <p:sp>
        <p:nvSpPr>
          <p:cNvPr id="3" name="Content Placeholder 2"/>
          <p:cNvSpPr>
            <a:spLocks noGrp="1"/>
          </p:cNvSpPr>
          <p:nvPr>
            <p:ph idx="1"/>
          </p:nvPr>
        </p:nvSpPr>
        <p:spPr>
          <a:xfrm>
            <a:off x="247415" y="1517584"/>
            <a:ext cx="4816320" cy="4750701"/>
          </a:xfrm>
        </p:spPr>
        <p:txBody>
          <a:bodyPr>
            <a:normAutofit lnSpcReduction="10000"/>
          </a:bodyPr>
          <a:lstStyle/>
          <a:p>
            <a:r>
              <a:rPr lang="en-US" dirty="0" smtClean="0"/>
              <a:t>Detecting breast cancer early may help treat it before it has a chance to spread, but it is not prevention.</a:t>
            </a:r>
            <a:endParaRPr lang="en-US" dirty="0"/>
          </a:p>
          <a:p>
            <a:r>
              <a:rPr lang="en-US" i="1" dirty="0" smtClean="0">
                <a:solidFill>
                  <a:srgbClr val="660066"/>
                </a:solidFill>
              </a:rPr>
              <a:t>Real prevention means eliminating causes, so that disease doesn’t have a chance to start. </a:t>
            </a:r>
          </a:p>
          <a:p>
            <a:r>
              <a:rPr lang="en-US" dirty="0" smtClean="0"/>
              <a:t>We can’t change genetics, but we can change personal, environmental, and work factors</a:t>
            </a:r>
            <a:endParaRPr lang="en-US" dirty="0"/>
          </a:p>
        </p:txBody>
      </p:sp>
      <p:pic>
        <p:nvPicPr>
          <p:cNvPr id="4" name="Picture 3" descr="women in pin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792" y="3136900"/>
            <a:ext cx="4245208" cy="3721100"/>
          </a:xfrm>
          <a:prstGeom prst="rect">
            <a:avLst/>
          </a:prstGeom>
        </p:spPr>
      </p:pic>
    </p:spTree>
    <p:extLst>
      <p:ext uri="{BB962C8B-B14F-4D97-AF65-F5344CB8AC3E}">
        <p14:creationId xmlns:p14="http://schemas.microsoft.com/office/powerpoint/2010/main" val="329030282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5968" y="1452307"/>
            <a:ext cx="4623347" cy="3953383"/>
          </a:xfrm>
        </p:spPr>
        <p:txBody>
          <a:bodyPr>
            <a:normAutofit/>
          </a:bodyPr>
          <a:lstStyle/>
          <a:p>
            <a:pPr algn="l"/>
            <a:r>
              <a:rPr lang="en-US" sz="4000" dirty="0" smtClean="0"/>
              <a:t>Family history</a:t>
            </a:r>
            <a:br>
              <a:rPr lang="en-US" sz="4000" dirty="0" smtClean="0"/>
            </a:br>
            <a:r>
              <a:rPr lang="en-US" sz="4000" dirty="0" smtClean="0"/>
              <a:t>Genes</a:t>
            </a:r>
            <a:br>
              <a:rPr lang="en-US" sz="4000" dirty="0" smtClean="0"/>
            </a:br>
            <a:r>
              <a:rPr lang="en-US" sz="4000" dirty="0" smtClean="0"/>
              <a:t>High birth weight</a:t>
            </a:r>
            <a:br>
              <a:rPr lang="en-US" sz="4000" dirty="0" smtClean="0"/>
            </a:br>
            <a:r>
              <a:rPr lang="en-US" sz="4000" dirty="0" smtClean="0"/>
              <a:t>Dense breasts</a:t>
            </a:r>
            <a:br>
              <a:rPr lang="en-US" sz="4000" dirty="0" smtClean="0"/>
            </a:br>
            <a:endParaRPr lang="en-US" sz="4000"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60</a:t>
            </a:fld>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315968" cy="6857999"/>
          </a:xfrm>
          <a:prstGeom prst="rect">
            <a:avLst/>
          </a:prstGeom>
        </p:spPr>
      </p:pic>
    </p:spTree>
    <p:extLst>
      <p:ext uri="{BB962C8B-B14F-4D97-AF65-F5344CB8AC3E}">
        <p14:creationId xmlns:p14="http://schemas.microsoft.com/office/powerpoint/2010/main" val="2186005835"/>
      </p:ext>
    </p:extLst>
  </p:cSld>
  <p:clrMapOvr>
    <a:masterClrMapping/>
  </p:clrMapOvr>
  <mc:AlternateContent xmlns:mc="http://schemas.openxmlformats.org/markup-compatibility/2006" xmlns:p14="http://schemas.microsoft.com/office/powerpoint/2010/main">
    <mc:Choice Requires="p14">
      <p:transition p14:dur="300">
        <p14:prism isContent="1"/>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5968" y="274638"/>
            <a:ext cx="4495879" cy="4722114"/>
          </a:xfrm>
        </p:spPr>
        <p:txBody>
          <a:bodyPr>
            <a:normAutofit/>
          </a:bodyPr>
          <a:lstStyle/>
          <a:p>
            <a:pPr algn="l"/>
            <a:r>
              <a:rPr lang="en-US" sz="4000" dirty="0" smtClean="0"/>
              <a:t>Lifetime exposure </a:t>
            </a:r>
            <a:br>
              <a:rPr lang="en-US" sz="4000" dirty="0" smtClean="0"/>
            </a:br>
            <a:r>
              <a:rPr lang="en-US" sz="4000" dirty="0" smtClean="0"/>
              <a:t>to </a:t>
            </a:r>
            <a:br>
              <a:rPr lang="en-US" sz="4000" dirty="0" smtClean="0"/>
            </a:br>
            <a:r>
              <a:rPr lang="en-US" sz="4000" dirty="0" smtClean="0"/>
              <a:t>estrogen </a:t>
            </a:r>
            <a:br>
              <a:rPr lang="en-US" sz="4000" dirty="0" smtClean="0"/>
            </a:br>
            <a:r>
              <a:rPr lang="en-US" sz="4000" dirty="0" smtClean="0"/>
              <a:t>and </a:t>
            </a:r>
            <a:br>
              <a:rPr lang="en-US" sz="4000" dirty="0" smtClean="0"/>
            </a:br>
            <a:r>
              <a:rPr lang="en-US" sz="4000" dirty="0" smtClean="0"/>
              <a:t>progesterone</a:t>
            </a:r>
            <a:endParaRPr lang="en-US" sz="4000"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61</a:t>
            </a:fld>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315968" cy="6857999"/>
          </a:xfrm>
          <a:prstGeom prst="rect">
            <a:avLst/>
          </a:prstGeom>
        </p:spPr>
      </p:pic>
    </p:spTree>
    <p:extLst>
      <p:ext uri="{BB962C8B-B14F-4D97-AF65-F5344CB8AC3E}">
        <p14:creationId xmlns:p14="http://schemas.microsoft.com/office/powerpoint/2010/main" val="252139270"/>
      </p:ext>
    </p:extLst>
  </p:cSld>
  <p:clrMapOvr>
    <a:masterClrMapping/>
  </p:clrMapOvr>
  <mc:AlternateContent xmlns:mc="http://schemas.openxmlformats.org/markup-compatibility/2006" xmlns:p14="http://schemas.microsoft.com/office/powerpoint/2010/main">
    <mc:Choice Requires="p14">
      <p:transition p14:dur="300">
        <p14:prism isContent="1"/>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5968" y="274638"/>
            <a:ext cx="4656765" cy="5139902"/>
          </a:xfrm>
        </p:spPr>
        <p:txBody>
          <a:bodyPr>
            <a:normAutofit/>
          </a:bodyPr>
          <a:lstStyle/>
          <a:p>
            <a:pPr algn="l"/>
            <a:r>
              <a:rPr lang="en-US" sz="4000" dirty="0" smtClean="0"/>
              <a:t>Unhealthy diet</a:t>
            </a:r>
            <a:r>
              <a:rPr lang="en-US" sz="4000" dirty="0"/>
              <a:t> </a:t>
            </a:r>
            <a:r>
              <a:rPr lang="en-US" sz="4000" dirty="0" smtClean="0"/>
              <a:t/>
            </a:r>
            <a:br>
              <a:rPr lang="en-US" sz="4000" dirty="0" smtClean="0"/>
            </a:br>
            <a:r>
              <a:rPr lang="en-US" sz="4000" dirty="0" smtClean="0"/>
              <a:t>and </a:t>
            </a:r>
            <a:br>
              <a:rPr lang="en-US" sz="4000" dirty="0" smtClean="0"/>
            </a:br>
            <a:r>
              <a:rPr lang="en-US" sz="4000" dirty="0" smtClean="0"/>
              <a:t>excessive tobacco and </a:t>
            </a:r>
            <a:br>
              <a:rPr lang="en-US" sz="4000" dirty="0" smtClean="0"/>
            </a:br>
            <a:r>
              <a:rPr lang="en-US" sz="4000" dirty="0" smtClean="0"/>
              <a:t>alcohol use</a:t>
            </a:r>
            <a:endParaRPr lang="en-US" sz="4000"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62</a:t>
            </a:fld>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315968" cy="6857999"/>
          </a:xfrm>
          <a:prstGeom prst="rect">
            <a:avLst/>
          </a:prstGeom>
        </p:spPr>
      </p:pic>
    </p:spTree>
    <p:extLst>
      <p:ext uri="{BB962C8B-B14F-4D97-AF65-F5344CB8AC3E}">
        <p14:creationId xmlns:p14="http://schemas.microsoft.com/office/powerpoint/2010/main" val="3047167003"/>
      </p:ext>
    </p:extLst>
  </p:cSld>
  <p:clrMapOvr>
    <a:masterClrMapping/>
  </p:clrMapOvr>
  <mc:AlternateContent xmlns:mc="http://schemas.openxmlformats.org/markup-compatibility/2006" xmlns:p14="http://schemas.microsoft.com/office/powerpoint/2010/main">
    <mc:Choice Requires="p14">
      <p:transition p14:dur="300">
        <p14:prism isContent="1"/>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5968" y="274638"/>
            <a:ext cx="4675632" cy="5240172"/>
          </a:xfrm>
        </p:spPr>
        <p:txBody>
          <a:bodyPr>
            <a:normAutofit/>
          </a:bodyPr>
          <a:lstStyle/>
          <a:p>
            <a:pPr algn="l"/>
            <a:r>
              <a:rPr lang="en-US" sz="4000" dirty="0" smtClean="0"/>
              <a:t/>
            </a:r>
            <a:br>
              <a:rPr lang="en-US" sz="4000" dirty="0" smtClean="0"/>
            </a:br>
            <a:r>
              <a:rPr lang="en-US" sz="4000" dirty="0" smtClean="0"/>
              <a:t>Night shift work </a:t>
            </a:r>
            <a:br>
              <a:rPr lang="en-US" sz="4000" dirty="0" smtClean="0"/>
            </a:br>
            <a:r>
              <a:rPr lang="en-US" sz="4000" dirty="0" smtClean="0"/>
              <a:t>Second hand smoke</a:t>
            </a:r>
            <a:br>
              <a:rPr lang="en-US" sz="4000" dirty="0" smtClean="0"/>
            </a:br>
            <a:r>
              <a:rPr lang="en-US" sz="4000" dirty="0" smtClean="0"/>
              <a:t>Radiation</a:t>
            </a:r>
            <a:endParaRPr lang="en-US" sz="4000"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63</a:t>
            </a:fld>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657"/>
            <a:ext cx="4315968" cy="6857999"/>
          </a:xfrm>
          <a:prstGeom prst="rect">
            <a:avLst/>
          </a:prstGeom>
        </p:spPr>
      </p:pic>
    </p:spTree>
    <p:extLst>
      <p:ext uri="{BB962C8B-B14F-4D97-AF65-F5344CB8AC3E}">
        <p14:creationId xmlns:p14="http://schemas.microsoft.com/office/powerpoint/2010/main" val="102973087"/>
      </p:ext>
    </p:extLst>
  </p:cSld>
  <p:clrMapOvr>
    <a:masterClrMapping/>
  </p:clrMapOvr>
  <mc:AlternateContent xmlns:mc="http://schemas.openxmlformats.org/markup-compatibility/2006" xmlns:p14="http://schemas.microsoft.com/office/powerpoint/2010/main">
    <mc:Choice Requires="p14">
      <p:transition p14:dur="300">
        <p14:prism isContent="1"/>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5968" y="274638"/>
            <a:ext cx="4495879" cy="6343134"/>
          </a:xfrm>
        </p:spPr>
        <p:txBody>
          <a:bodyPr>
            <a:normAutofit fontScale="90000"/>
          </a:bodyPr>
          <a:lstStyle/>
          <a:p>
            <a:pPr algn="l"/>
            <a:r>
              <a:rPr lang="en-US" dirty="0"/>
              <a:t>Vinyl </a:t>
            </a:r>
            <a:r>
              <a:rPr lang="en-US" dirty="0" smtClean="0"/>
              <a:t>chloride</a:t>
            </a:r>
            <a:r>
              <a:rPr lang="en-US" dirty="0"/>
              <a:t/>
            </a:r>
            <a:br>
              <a:rPr lang="en-US" dirty="0"/>
            </a:br>
            <a:r>
              <a:rPr lang="en-US" dirty="0"/>
              <a:t>A</a:t>
            </a:r>
            <a:r>
              <a:rPr lang="en-US" dirty="0" smtClean="0"/>
              <a:t>crylonitrile</a:t>
            </a:r>
            <a:br>
              <a:rPr lang="en-US" dirty="0" smtClean="0"/>
            </a:br>
            <a:r>
              <a:rPr lang="en-US" dirty="0" smtClean="0"/>
              <a:t>Styrene </a:t>
            </a:r>
            <a:br>
              <a:rPr lang="en-US" dirty="0" smtClean="0"/>
            </a:br>
            <a:r>
              <a:rPr lang="en-US" dirty="0" smtClean="0"/>
              <a:t>BPA</a:t>
            </a:r>
            <a:br>
              <a:rPr lang="en-US" dirty="0" smtClean="0"/>
            </a:br>
            <a:r>
              <a:rPr lang="en-US" dirty="0"/>
              <a:t>P</a:t>
            </a:r>
            <a:r>
              <a:rPr lang="en-US" dirty="0" smtClean="0"/>
              <a:t>hthalates  Brominated </a:t>
            </a:r>
            <a:r>
              <a:rPr lang="en-US" dirty="0"/>
              <a:t>flame </a:t>
            </a:r>
            <a:r>
              <a:rPr lang="en-US" dirty="0" smtClean="0"/>
              <a:t>retardants</a:t>
            </a:r>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64</a:t>
            </a:fld>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315968" cy="6857999"/>
          </a:xfrm>
          <a:prstGeom prst="rect">
            <a:avLst/>
          </a:prstGeom>
        </p:spPr>
      </p:pic>
    </p:spTree>
    <p:extLst>
      <p:ext uri="{BB962C8B-B14F-4D97-AF65-F5344CB8AC3E}">
        <p14:creationId xmlns:p14="http://schemas.microsoft.com/office/powerpoint/2010/main" val="864173026"/>
      </p:ext>
    </p:extLst>
  </p:cSld>
  <p:clrMapOvr>
    <a:masterClrMapping/>
  </p:clrMapOvr>
  <mc:AlternateContent xmlns:mc="http://schemas.openxmlformats.org/markup-compatibility/2006" xmlns:p14="http://schemas.microsoft.com/office/powerpoint/2010/main">
    <mc:Choice Requires="p14">
      <p:transition p14:dur="300">
        <p14:prism isContent="1"/>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7940" y="304800"/>
            <a:ext cx="6196566" cy="6343134"/>
          </a:xfrm>
        </p:spPr>
        <p:txBody>
          <a:bodyPr anchor="ctr">
            <a:normAutofit/>
          </a:bodyPr>
          <a:lstStyle/>
          <a:p>
            <a:pPr algn="l"/>
            <a:r>
              <a:rPr lang="en-US" sz="3600" dirty="0" smtClean="0"/>
              <a:t>Fake leather vinyl backpack</a:t>
            </a:r>
            <a:br>
              <a:rPr lang="en-US" sz="3600" dirty="0" smtClean="0"/>
            </a:br>
            <a:r>
              <a:rPr lang="en-US" sz="3600" dirty="0" smtClean="0"/>
              <a:t>Acrylic sweater</a:t>
            </a:r>
            <a:br>
              <a:rPr lang="en-US" sz="3600" dirty="0" smtClean="0"/>
            </a:br>
            <a:r>
              <a:rPr lang="en-US" sz="3600" dirty="0" smtClean="0"/>
              <a:t>Polystyrene food container  </a:t>
            </a:r>
            <a:br>
              <a:rPr lang="en-US" sz="3600" dirty="0" smtClean="0"/>
            </a:br>
            <a:r>
              <a:rPr lang="en-US" sz="3600" dirty="0" smtClean="0"/>
              <a:t>BPA</a:t>
            </a:r>
            <a:r>
              <a:rPr lang="en-US" sz="3600" dirty="0"/>
              <a:t> </a:t>
            </a:r>
            <a:r>
              <a:rPr lang="en-US" sz="3600" dirty="0" smtClean="0"/>
              <a:t>lined food cans Phthalates in personal care products </a:t>
            </a:r>
            <a:br>
              <a:rPr lang="en-US" sz="3600" dirty="0" smtClean="0"/>
            </a:br>
            <a:r>
              <a:rPr lang="en-US" sz="3600" dirty="0" smtClean="0"/>
              <a:t>Flame retardants in foam, electronics and fabric</a:t>
            </a:r>
            <a:endParaRPr lang="en-US" sz="3600"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65</a:t>
            </a:fld>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7926" y="1"/>
            <a:ext cx="4315968" cy="6857999"/>
          </a:xfrm>
          <a:prstGeom prst="rect">
            <a:avLst/>
          </a:prstGeom>
        </p:spPr>
      </p:pic>
    </p:spTree>
    <p:extLst>
      <p:ext uri="{BB962C8B-B14F-4D97-AF65-F5344CB8AC3E}">
        <p14:creationId xmlns:p14="http://schemas.microsoft.com/office/powerpoint/2010/main" val="1212798548"/>
      </p:ext>
    </p:extLst>
  </p:cSld>
  <p:clrMapOvr>
    <a:masterClrMapping/>
  </p:clrMapOvr>
  <mc:AlternateContent xmlns:mc="http://schemas.openxmlformats.org/markup-compatibility/2006" xmlns:p14="http://schemas.microsoft.com/office/powerpoint/2010/main">
    <mc:Choice Requires="p14">
      <p:transition p14:dur="300">
        <p14:prism isContent="1"/>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657"/>
            <a:ext cx="4315968" cy="6857999"/>
          </a:xfrm>
          <a:prstGeom prst="rect">
            <a:avLst/>
          </a:prstGeom>
        </p:spPr>
      </p:pic>
      <p:sp>
        <p:nvSpPr>
          <p:cNvPr id="6" name="TextBox 5"/>
          <p:cNvSpPr txBox="1"/>
          <p:nvPr/>
        </p:nvSpPr>
        <p:spPr>
          <a:xfrm>
            <a:off x="3921125" y="457200"/>
            <a:ext cx="5070475" cy="7417415"/>
          </a:xfrm>
          <a:prstGeom prst="rect">
            <a:avLst/>
          </a:prstGeom>
          <a:noFill/>
        </p:spPr>
        <p:txBody>
          <a:bodyPr wrap="square" rtlCol="0">
            <a:spAutoFit/>
          </a:bodyPr>
          <a:lstStyle/>
          <a:p>
            <a:endParaRPr lang="en-US" sz="4000" dirty="0" smtClean="0"/>
          </a:p>
          <a:p>
            <a:r>
              <a:rPr lang="en-US" sz="4000" dirty="0" smtClean="0"/>
              <a:t>REDUCE THE CHANCE OF BREAST CANCER BY: </a:t>
            </a:r>
          </a:p>
          <a:p>
            <a:endParaRPr lang="en-US" sz="4000" dirty="0"/>
          </a:p>
          <a:p>
            <a:endParaRPr lang="en-US" sz="4000" i="1" dirty="0" smtClean="0"/>
          </a:p>
          <a:p>
            <a:r>
              <a:rPr lang="en-US" sz="4000" i="1" dirty="0" smtClean="0"/>
              <a:t>Eliminating exposure to chemical hazards</a:t>
            </a:r>
          </a:p>
          <a:p>
            <a:endParaRPr lang="en-US" sz="4000" dirty="0" smtClean="0"/>
          </a:p>
          <a:p>
            <a:endParaRPr lang="en-US" sz="4000" dirty="0"/>
          </a:p>
          <a:p>
            <a:endParaRPr lang="en-US" sz="3600" dirty="0"/>
          </a:p>
        </p:txBody>
      </p:sp>
    </p:spTree>
    <p:extLst>
      <p:ext uri="{BB962C8B-B14F-4D97-AF65-F5344CB8AC3E}">
        <p14:creationId xmlns:p14="http://schemas.microsoft.com/office/powerpoint/2010/main" val="47648906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315968" cy="6857999"/>
          </a:xfrm>
          <a:prstGeom prst="rect">
            <a:avLst/>
          </a:prstGeom>
        </p:spPr>
      </p:pic>
      <p:sp>
        <p:nvSpPr>
          <p:cNvPr id="4" name="TextBox 3"/>
          <p:cNvSpPr txBox="1"/>
          <p:nvPr/>
        </p:nvSpPr>
        <p:spPr>
          <a:xfrm>
            <a:off x="4315968" y="1153596"/>
            <a:ext cx="4142232" cy="5016758"/>
          </a:xfrm>
          <a:prstGeom prst="rect">
            <a:avLst/>
          </a:prstGeom>
          <a:noFill/>
        </p:spPr>
        <p:txBody>
          <a:bodyPr wrap="square" rtlCol="0" anchor="ctr">
            <a:spAutoFit/>
          </a:bodyPr>
          <a:lstStyle/>
          <a:p>
            <a:r>
              <a:rPr lang="en-US" sz="4000" dirty="0" smtClean="0"/>
              <a:t>Genetics and the environment will still be a factor but by reducing the chemical risk factors, we can reduce the cancer risk.</a:t>
            </a:r>
            <a:endParaRPr lang="en-US" sz="4000" dirty="0"/>
          </a:p>
        </p:txBody>
      </p:sp>
    </p:spTree>
    <p:extLst>
      <p:ext uri="{BB962C8B-B14F-4D97-AF65-F5344CB8AC3E}">
        <p14:creationId xmlns:p14="http://schemas.microsoft.com/office/powerpoint/2010/main" val="151814262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 States have passed 100 laws restricting chemicals</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68</a:t>
            </a:fld>
            <a:endParaRPr lang="en-US" dirty="0"/>
          </a:p>
        </p:txBody>
      </p:sp>
      <p:sp>
        <p:nvSpPr>
          <p:cNvPr id="3" name="TextBox 2"/>
          <p:cNvSpPr txBox="1"/>
          <p:nvPr/>
        </p:nvSpPr>
        <p:spPr>
          <a:xfrm>
            <a:off x="457199" y="6019800"/>
            <a:ext cx="8353425" cy="400110"/>
          </a:xfrm>
          <a:prstGeom prst="rect">
            <a:avLst/>
          </a:prstGeom>
          <a:noFill/>
        </p:spPr>
        <p:txBody>
          <a:bodyPr wrap="square" rtlCol="0">
            <a:spAutoFit/>
          </a:bodyPr>
          <a:lstStyle/>
          <a:p>
            <a:pPr algn="ctr"/>
            <a:r>
              <a:rPr lang="en-US" sz="2000" b="1" dirty="0" smtClean="0">
                <a:solidFill>
                  <a:srgbClr val="008000"/>
                </a:solidFill>
              </a:rPr>
              <a:t>States in green have passed one or more laws </a:t>
            </a:r>
            <a:endParaRPr lang="en-US" sz="2000" b="1" dirty="0">
              <a:solidFill>
                <a:srgbClr val="008000"/>
              </a:solidFill>
            </a:endParaRPr>
          </a:p>
        </p:txBody>
      </p:sp>
      <p:pic>
        <p:nvPicPr>
          <p:cNvPr id="6" name="Content Placeholder 5" descr="map .png"/>
          <p:cNvPicPr>
            <a:picLocks noGrp="1" noChangeAspect="1"/>
          </p:cNvPicPr>
          <p:nvPr>
            <p:ph idx="1"/>
          </p:nvPr>
        </p:nvPicPr>
        <p:blipFill>
          <a:blip r:embed="rId3">
            <a:extLst>
              <a:ext uri="{28A0092B-C50C-407E-A947-70E740481C1C}">
                <a14:useLocalDpi xmlns:a14="http://schemas.microsoft.com/office/drawing/2010/main" val="0"/>
              </a:ext>
            </a:extLst>
          </a:blip>
          <a:srcRect l="-12910" r="-12910"/>
          <a:stretch>
            <a:fillRect/>
          </a:stretch>
        </p:blipFill>
        <p:spPr/>
      </p:pic>
    </p:spTree>
    <p:extLst>
      <p:ext uri="{BB962C8B-B14F-4D97-AF65-F5344CB8AC3E}">
        <p14:creationId xmlns:p14="http://schemas.microsoft.com/office/powerpoint/2010/main" val="19619955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tates 2014.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655" r="4596" b="883"/>
          <a:stretch/>
        </p:blipFill>
        <p:spPr>
          <a:xfrm>
            <a:off x="-264940" y="1"/>
            <a:ext cx="9408940" cy="7087666"/>
          </a:xfrm>
        </p:spPr>
      </p:pic>
      <p:sp>
        <p:nvSpPr>
          <p:cNvPr id="4" name="Slide Number Placeholder 3"/>
          <p:cNvSpPr>
            <a:spLocks noGrp="1"/>
          </p:cNvSpPr>
          <p:nvPr>
            <p:ph type="sldNum" sz="quarter" idx="12"/>
          </p:nvPr>
        </p:nvSpPr>
        <p:spPr/>
        <p:txBody>
          <a:bodyPr/>
          <a:lstStyle/>
          <a:p>
            <a:fld id="{BA9B540C-44DA-4F69-89C9-7C84606640D3}" type="slidenum">
              <a:rPr lang="en-US" smtClean="0"/>
              <a:pPr/>
              <a:t>69</a:t>
            </a:fld>
            <a:endParaRPr lang="en-US" dirty="0"/>
          </a:p>
        </p:txBody>
      </p:sp>
    </p:spTree>
    <p:extLst>
      <p:ext uri="{BB962C8B-B14F-4D97-AF65-F5344CB8AC3E}">
        <p14:creationId xmlns:p14="http://schemas.microsoft.com/office/powerpoint/2010/main" val="902310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9B540C-44DA-4F69-89C9-7C84606640D3}" type="slidenum">
              <a:rPr lang="en-US" smtClean="0"/>
              <a:pPr/>
              <a:t>7</a:t>
            </a:fld>
            <a:endParaRPr lang="en-US" dirty="0"/>
          </a:p>
        </p:txBody>
      </p:sp>
      <p:sp>
        <p:nvSpPr>
          <p:cNvPr id="3" name="TextBox 2"/>
          <p:cNvSpPr txBox="1"/>
          <p:nvPr/>
        </p:nvSpPr>
        <p:spPr>
          <a:xfrm>
            <a:off x="244660" y="5402243"/>
            <a:ext cx="8461551" cy="954107"/>
          </a:xfrm>
          <a:prstGeom prst="rect">
            <a:avLst/>
          </a:prstGeom>
          <a:noFill/>
        </p:spPr>
        <p:txBody>
          <a:bodyPr wrap="square" rtlCol="0">
            <a:spAutoFit/>
          </a:bodyPr>
          <a:lstStyle/>
          <a:p>
            <a:pPr algn="ctr"/>
            <a:r>
              <a:rPr lang="en-US" sz="2800" dirty="0" smtClean="0"/>
              <a:t> We can reduce the chemical part of  the breast cancer problem</a:t>
            </a:r>
            <a:endParaRPr lang="en-US" sz="28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24270"/>
          <a:stretch/>
        </p:blipFill>
        <p:spPr>
          <a:xfrm>
            <a:off x="834403" y="539750"/>
            <a:ext cx="7499971" cy="4588562"/>
          </a:xfrm>
          <a:prstGeom prst="rect">
            <a:avLst/>
          </a:prstGeom>
        </p:spPr>
      </p:pic>
    </p:spTree>
    <p:extLst>
      <p:ext uri="{BB962C8B-B14F-4D97-AF65-F5344CB8AC3E}">
        <p14:creationId xmlns:p14="http://schemas.microsoft.com/office/powerpoint/2010/main" val="302407891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3608" y="1268760"/>
            <a:ext cx="8100392" cy="3384376"/>
          </a:xfrm>
        </p:spPr>
        <p:txBody>
          <a:bodyPr>
            <a:normAutofit fontScale="90000"/>
          </a:bodyPr>
          <a:lstStyle/>
          <a:p>
            <a:r>
              <a:rPr lang="en-US" dirty="0" smtClean="0">
                <a:solidFill>
                  <a:srgbClr val="0070C0"/>
                </a:solidFill>
              </a:rPr>
              <a:t/>
            </a:r>
            <a:br>
              <a:rPr lang="en-US" dirty="0" smtClean="0">
                <a:solidFill>
                  <a:srgbClr val="0070C0"/>
                </a:solidFill>
              </a:rPr>
            </a:br>
            <a:r>
              <a:rPr lang="en-US" dirty="0" smtClean="0">
                <a:solidFill>
                  <a:srgbClr val="0070C0"/>
                </a:solidFill>
              </a:rPr>
              <a:t/>
            </a:r>
            <a:br>
              <a:rPr lang="en-US" dirty="0" smtClean="0">
                <a:solidFill>
                  <a:srgbClr val="0070C0"/>
                </a:solidFill>
              </a:rPr>
            </a:br>
            <a:endParaRPr lang="en-US" dirty="0">
              <a:solidFill>
                <a:srgbClr val="0070C0"/>
              </a:solidFill>
            </a:endParaRPr>
          </a:p>
        </p:txBody>
      </p:sp>
      <p:pic>
        <p:nvPicPr>
          <p:cNvPr id="5" name="Picture 19"/>
          <p:cNvPicPr>
            <a:picLocks noChangeAspect="1" noChangeArrowheads="1"/>
          </p:cNvPicPr>
          <p:nvPr/>
        </p:nvPicPr>
        <p:blipFill>
          <a:blip r:embed="rId3" cstate="print"/>
          <a:srcRect/>
          <a:stretch>
            <a:fillRect/>
          </a:stretch>
        </p:blipFill>
        <p:spPr bwMode="auto">
          <a:xfrm>
            <a:off x="0" y="1268760"/>
            <a:ext cx="4984750" cy="4984750"/>
          </a:xfrm>
          <a:prstGeom prst="rect">
            <a:avLst/>
          </a:prstGeom>
          <a:noFill/>
          <a:ln w="9525">
            <a:noFill/>
            <a:miter lim="800000"/>
            <a:headEnd/>
            <a:tailEnd/>
          </a:ln>
        </p:spPr>
      </p:pic>
      <p:pic>
        <p:nvPicPr>
          <p:cNvPr id="6" name="Picture 2" descr="C:\Users\Beverley\Documents\CPA\CPA Logo.gif"/>
          <p:cNvPicPr>
            <a:picLocks noChangeAspect="1" noChangeArrowheads="1"/>
          </p:cNvPicPr>
          <p:nvPr/>
        </p:nvPicPr>
        <p:blipFill>
          <a:blip r:embed="rId4" cstate="print"/>
          <a:srcRect/>
          <a:stretch>
            <a:fillRect/>
          </a:stretch>
        </p:blipFill>
        <p:spPr bwMode="auto">
          <a:xfrm>
            <a:off x="873124" y="260698"/>
            <a:ext cx="3130626" cy="1008062"/>
          </a:xfrm>
          <a:prstGeom prst="rect">
            <a:avLst/>
          </a:prstGeom>
          <a:noFill/>
        </p:spPr>
      </p:pic>
      <p:sp>
        <p:nvSpPr>
          <p:cNvPr id="2" name="TextBox 1"/>
          <p:cNvSpPr txBox="1"/>
          <p:nvPr/>
        </p:nvSpPr>
        <p:spPr>
          <a:xfrm>
            <a:off x="4984749" y="1268760"/>
            <a:ext cx="3683001" cy="4524315"/>
          </a:xfrm>
          <a:prstGeom prst="rect">
            <a:avLst/>
          </a:prstGeom>
          <a:noFill/>
        </p:spPr>
        <p:txBody>
          <a:bodyPr wrap="square" rtlCol="0">
            <a:spAutoFit/>
          </a:bodyPr>
          <a:lstStyle/>
          <a:p>
            <a:r>
              <a:rPr lang="en-US" sz="3200" b="1" dirty="0" err="1">
                <a:solidFill>
                  <a:srgbClr val="0070C0"/>
                </a:solidFill>
              </a:rPr>
              <a:t>GreenScreen</a:t>
            </a:r>
            <a:r>
              <a:rPr lang="en-US" sz="3200" b="1" dirty="0">
                <a:solidFill>
                  <a:srgbClr val="0070C0"/>
                </a:solidFill>
              </a:rPr>
              <a:t> for Safer</a:t>
            </a:r>
            <a:br>
              <a:rPr lang="en-US" sz="3200" b="1" dirty="0">
                <a:solidFill>
                  <a:srgbClr val="0070C0"/>
                </a:solidFill>
              </a:rPr>
            </a:br>
            <a:r>
              <a:rPr lang="en-US" sz="3200" b="1" dirty="0">
                <a:solidFill>
                  <a:srgbClr val="0070C0"/>
                </a:solidFill>
              </a:rPr>
              <a:t>Chemicals </a:t>
            </a:r>
            <a:br>
              <a:rPr lang="en-US" sz="3200" b="1" dirty="0">
                <a:solidFill>
                  <a:srgbClr val="0070C0"/>
                </a:solidFill>
              </a:rPr>
            </a:br>
            <a:r>
              <a:rPr lang="en-US" sz="3200" b="1" dirty="0">
                <a:solidFill>
                  <a:srgbClr val="0070C0"/>
                </a:solidFill>
              </a:rPr>
              <a:t>helping companies, workers and product designers find and use safer chemicals</a:t>
            </a:r>
            <a:endParaRPr lang="en-US" sz="3200" dirty="0"/>
          </a:p>
        </p:txBody>
      </p:sp>
    </p:spTree>
    <p:extLst>
      <p:ext uri="{BB962C8B-B14F-4D97-AF65-F5344CB8AC3E}">
        <p14:creationId xmlns:p14="http://schemas.microsoft.com/office/powerpoint/2010/main" val="34616057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3"/>
          <p:cNvGraphicFramePr>
            <a:graphicFrameLocks noChangeAspect="1"/>
          </p:cNvGraphicFramePr>
          <p:nvPr/>
        </p:nvGraphicFramePr>
        <p:xfrm>
          <a:off x="4440536" y="1125749"/>
          <a:ext cx="4408189" cy="1249504"/>
        </p:xfrm>
        <a:graphic>
          <a:graphicData uri="http://schemas.openxmlformats.org/presentationml/2006/ole">
            <mc:AlternateContent xmlns:mc="http://schemas.openxmlformats.org/markup-compatibility/2006">
              <mc:Choice xmlns:v="urn:schemas-microsoft-com:vml" Requires="v">
                <p:oleObj spid="_x0000_s3291" name="Visio" r:id="rId4" imgW="6618331" imgH="1874317" progId="">
                  <p:embed/>
                </p:oleObj>
              </mc:Choice>
              <mc:Fallback>
                <p:oleObj name="Visio" r:id="rId4" imgW="6618331" imgH="187431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536" y="1125749"/>
                        <a:ext cx="4408189" cy="12495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4" name="Object 15"/>
          <p:cNvGraphicFramePr>
            <a:graphicFrameLocks noChangeAspect="1"/>
          </p:cNvGraphicFramePr>
          <p:nvPr/>
        </p:nvGraphicFramePr>
        <p:xfrm>
          <a:off x="3448640" y="2509744"/>
          <a:ext cx="4409485" cy="1284428"/>
        </p:xfrm>
        <a:graphic>
          <a:graphicData uri="http://schemas.openxmlformats.org/presentationml/2006/ole">
            <mc:AlternateContent xmlns:mc="http://schemas.openxmlformats.org/markup-compatibility/2006">
              <mc:Choice xmlns:v="urn:schemas-microsoft-com:vml" Requires="v">
                <p:oleObj spid="_x0000_s3292" name="Visio" r:id="rId6" imgW="6618331" imgH="1927636" progId="">
                  <p:embed/>
                </p:oleObj>
              </mc:Choice>
              <mc:Fallback>
                <p:oleObj name="Visio" r:id="rId6" imgW="6618331" imgH="1927636"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8640" y="2509744"/>
                        <a:ext cx="4409485" cy="12844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5" name="Object 21"/>
          <p:cNvGraphicFramePr>
            <a:graphicFrameLocks noChangeAspect="1"/>
          </p:cNvGraphicFramePr>
          <p:nvPr/>
        </p:nvGraphicFramePr>
        <p:xfrm>
          <a:off x="782936" y="5313810"/>
          <a:ext cx="4408189" cy="1287015"/>
        </p:xfrm>
        <a:graphic>
          <a:graphicData uri="http://schemas.openxmlformats.org/presentationml/2006/ole">
            <mc:AlternateContent xmlns:mc="http://schemas.openxmlformats.org/markup-compatibility/2006">
              <mc:Choice xmlns:v="urn:schemas-microsoft-com:vml" Requires="v">
                <p:oleObj spid="_x0000_s3293" name="Visio" r:id="rId8" imgW="6618331" imgH="1932513" progId="">
                  <p:embed/>
                </p:oleObj>
              </mc:Choice>
              <mc:Fallback>
                <p:oleObj name="Visio" r:id="rId8" imgW="6618331" imgH="1932513"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2936" y="5313810"/>
                        <a:ext cx="4408189" cy="12870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6" name="Object 25"/>
          <p:cNvGraphicFramePr>
            <a:graphicFrameLocks noChangeAspect="1"/>
          </p:cNvGraphicFramePr>
          <p:nvPr/>
        </p:nvGraphicFramePr>
        <p:xfrm>
          <a:off x="1852208" y="3916574"/>
          <a:ext cx="4481917" cy="1265026"/>
        </p:xfrm>
        <a:graphic>
          <a:graphicData uri="http://schemas.openxmlformats.org/presentationml/2006/ole">
            <mc:AlternateContent xmlns:mc="http://schemas.openxmlformats.org/markup-compatibility/2006">
              <mc:Choice xmlns:v="urn:schemas-microsoft-com:vml" Requires="v">
                <p:oleObj spid="_x0000_s3294" name="Visio" r:id="rId10" imgW="6618331" imgH="1866514" progId="">
                  <p:embed/>
                </p:oleObj>
              </mc:Choice>
              <mc:Fallback>
                <p:oleObj name="Visio" r:id="rId10" imgW="6618331" imgH="1866514"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52208" y="3916574"/>
                        <a:ext cx="4481917" cy="12650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cxnSp>
        <p:nvCxnSpPr>
          <p:cNvPr id="7" name="Straight Arrow Connector 6"/>
          <p:cNvCxnSpPr/>
          <p:nvPr/>
        </p:nvCxnSpPr>
        <p:spPr>
          <a:xfrm flipV="1">
            <a:off x="4876800" y="1905000"/>
            <a:ext cx="3937000" cy="4724398"/>
          </a:xfrm>
          <a:prstGeom prst="straightConnector1">
            <a:avLst/>
          </a:prstGeom>
          <a:ln w="95250" cmpd="sng">
            <a:solidFill>
              <a:schemeClr val="tx1">
                <a:alpha val="47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TextBox 1"/>
          <p:cNvSpPr txBox="1">
            <a:spLocks noChangeArrowheads="1"/>
          </p:cNvSpPr>
          <p:nvPr/>
        </p:nvSpPr>
        <p:spPr bwMode="auto">
          <a:xfrm>
            <a:off x="5943600" y="5562600"/>
            <a:ext cx="2657855" cy="83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lgn="ctr" eaLnBrk="1" hangingPunct="1">
              <a:buFont typeface="Wingdings" charset="0"/>
              <a:buChar char="ç"/>
            </a:pPr>
            <a:r>
              <a:rPr lang="en-US" sz="2500" b="1" dirty="0" smtClean="0">
                <a:solidFill>
                  <a:srgbClr val="A20000"/>
                </a:solidFill>
                <a:latin typeface="Garamond"/>
                <a:ea typeface="ヒラギノ角ゴ ProN W3" charset="0"/>
                <a:cs typeface="Garamond"/>
                <a:sym typeface="Gill Sans" charset="0"/>
              </a:rPr>
              <a:t>Identifies High </a:t>
            </a:r>
          </a:p>
          <a:p>
            <a:pPr algn="ctr" eaLnBrk="1" hangingPunct="1"/>
            <a:r>
              <a:rPr lang="en-US" sz="2500" b="1" dirty="0" smtClean="0">
                <a:solidFill>
                  <a:srgbClr val="A20000"/>
                </a:solidFill>
                <a:latin typeface="Garamond"/>
                <a:ea typeface="ヒラギノ角ゴ ProN W3" charset="0"/>
                <a:cs typeface="Garamond"/>
                <a:sym typeface="Gill Sans" charset="0"/>
              </a:rPr>
              <a:t>Hazard Chemicals</a:t>
            </a:r>
            <a:endParaRPr lang="en-US" sz="2500" b="1" dirty="0">
              <a:solidFill>
                <a:srgbClr val="A20000"/>
              </a:solidFill>
              <a:latin typeface="Garamond"/>
              <a:ea typeface="ヒラギノ角ゴ ProN W3" charset="0"/>
              <a:cs typeface="Garamond"/>
              <a:sym typeface="Gill Sans" charset="0"/>
            </a:endParaRPr>
          </a:p>
        </p:txBody>
      </p:sp>
      <p:sp>
        <p:nvSpPr>
          <p:cNvPr id="9" name="Rectangle 2"/>
          <p:cNvSpPr txBox="1">
            <a:spLocks noChangeArrowheads="1"/>
          </p:cNvSpPr>
          <p:nvPr/>
        </p:nvSpPr>
        <p:spPr>
          <a:xfrm>
            <a:off x="-4203" y="0"/>
            <a:ext cx="9144000" cy="1165225"/>
          </a:xfrm>
          <a:prstGeom prst="rect">
            <a:avLst/>
          </a:prstGeom>
        </p:spPr>
        <p:txBody>
          <a:bodyPr anchor="ctr" anchorCtr="0">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dirty="0" smtClean="0">
                <a:latin typeface="+mj-lt"/>
                <a:ea typeface="ヒラギノ角ゴ ProN W3" charset="0"/>
                <a:cs typeface="Garamond"/>
              </a:rPr>
              <a:t>The 4 GreenScreen Benchmarks</a:t>
            </a:r>
            <a:endParaRPr kumimoji="0" lang="en-US" sz="3200" b="1" i="0" u="none" strike="noStrike" kern="1200" cap="none" spc="0" normalizeH="0" baseline="0" noProof="0" dirty="0">
              <a:ln>
                <a:noFill/>
              </a:ln>
              <a:solidFill>
                <a:srgbClr val="FF0000"/>
              </a:solidFill>
              <a:effectLst/>
              <a:uLnTx/>
              <a:uFillTx/>
              <a:latin typeface="+mj-lt"/>
              <a:ea typeface="ヒラギノ角ゴ ProN W6" charset="0"/>
              <a:cs typeface="Garamond"/>
            </a:endParaRPr>
          </a:p>
        </p:txBody>
      </p:sp>
      <p:sp>
        <p:nvSpPr>
          <p:cNvPr id="10" name="Rectangle 9"/>
          <p:cNvSpPr/>
          <p:nvPr/>
        </p:nvSpPr>
        <p:spPr>
          <a:xfrm>
            <a:off x="323528" y="1052736"/>
            <a:ext cx="3168352" cy="923330"/>
          </a:xfrm>
          <a:prstGeom prst="rect">
            <a:avLst/>
          </a:prstGeom>
        </p:spPr>
        <p:txBody>
          <a:bodyPr wrap="square">
            <a:spAutoFit/>
          </a:bodyPr>
          <a:lstStyle/>
          <a:p>
            <a:r>
              <a:rPr lang="en-US" b="1" dirty="0" smtClean="0">
                <a:latin typeface="Calibri" pitchFamily="34" charset="0"/>
              </a:rPr>
              <a:t>All chemicals can be assessed for their hazards and put into one of four benchmarks</a:t>
            </a:r>
          </a:p>
        </p:txBody>
      </p:sp>
    </p:spTree>
    <p:extLst>
      <p:ext uri="{BB962C8B-B14F-4D97-AF65-F5344CB8AC3E}">
        <p14:creationId xmlns:p14="http://schemas.microsoft.com/office/powerpoint/2010/main" val="160892077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A25CB2A7-CB8F-401D-8677-05A96783D23F}" type="slidenum">
              <a:rPr lang="en-GB"/>
              <a:pPr>
                <a:defRPr/>
              </a:pPr>
              <a:t>72</a:t>
            </a:fld>
            <a:endParaRPr lang="en-GB"/>
          </a:p>
        </p:txBody>
      </p:sp>
      <p:sp>
        <p:nvSpPr>
          <p:cNvPr id="10" name="TextBox 9"/>
          <p:cNvSpPr txBox="1"/>
          <p:nvPr/>
        </p:nvSpPr>
        <p:spPr>
          <a:xfrm>
            <a:off x="1043608" y="260648"/>
            <a:ext cx="7416824" cy="646331"/>
          </a:xfrm>
          <a:prstGeom prst="rect">
            <a:avLst/>
          </a:prstGeom>
          <a:noFill/>
        </p:spPr>
        <p:txBody>
          <a:bodyPr wrap="square" rtlCol="0">
            <a:spAutoFit/>
          </a:bodyPr>
          <a:lstStyle/>
          <a:p>
            <a:r>
              <a:rPr lang="en-US" sz="3600" dirty="0" smtClean="0">
                <a:solidFill>
                  <a:srgbClr val="0070C0"/>
                </a:solidFill>
              </a:rPr>
              <a:t>GreenScreen Benchmarking </a:t>
            </a:r>
            <a:endParaRPr lang="en-US" sz="2000" dirty="0">
              <a:solidFill>
                <a:srgbClr val="0070C0"/>
              </a:solidFill>
            </a:endParaRPr>
          </a:p>
        </p:txBody>
      </p:sp>
      <p:sp>
        <p:nvSpPr>
          <p:cNvPr id="11" name="TextBox 10"/>
          <p:cNvSpPr txBox="1"/>
          <p:nvPr/>
        </p:nvSpPr>
        <p:spPr>
          <a:xfrm>
            <a:off x="539552" y="1052736"/>
            <a:ext cx="6696744" cy="2246769"/>
          </a:xfrm>
          <a:prstGeom prst="rect">
            <a:avLst/>
          </a:prstGeom>
          <a:noFill/>
        </p:spPr>
        <p:txBody>
          <a:bodyPr wrap="square" rtlCol="0">
            <a:spAutoFit/>
          </a:bodyPr>
          <a:lstStyle/>
          <a:p>
            <a:pPr marL="347663" indent="-347663">
              <a:buClr>
                <a:srgbClr val="0070C0"/>
              </a:buClr>
              <a:buFont typeface="Arial" pitchFamily="34" charset="0"/>
              <a:buChar char="•"/>
            </a:pPr>
            <a:endParaRPr lang="en-US" sz="2800" dirty="0" smtClean="0">
              <a:latin typeface="Arial" charset="0"/>
              <a:ea typeface="ＭＳ Ｐゴシック" charset="0"/>
            </a:endParaRPr>
          </a:p>
          <a:p>
            <a:pPr marL="347663" indent="-347663">
              <a:buClr>
                <a:srgbClr val="0070C0"/>
              </a:buClr>
              <a:buFont typeface="Arial" pitchFamily="34" charset="0"/>
              <a:buChar char="•"/>
            </a:pPr>
            <a:r>
              <a:rPr lang="en-US" sz="2800" dirty="0" smtClean="0">
                <a:latin typeface="Arial" charset="0"/>
                <a:ea typeface="ＭＳ Ｐゴシック" charset="0"/>
              </a:rPr>
              <a:t>Benchmark 1 identifies chemicals of high concern (carcinogens, hormone disrupting chemicals, chemicals that cause birth defects, etc…</a:t>
            </a:r>
            <a:endParaRPr lang="en-US" sz="2800" dirty="0"/>
          </a:p>
        </p:txBody>
      </p:sp>
      <p:graphicFrame>
        <p:nvGraphicFramePr>
          <p:cNvPr id="3074" name="Object 2"/>
          <p:cNvGraphicFramePr>
            <a:graphicFrameLocks noChangeAspect="1"/>
          </p:cNvGraphicFramePr>
          <p:nvPr/>
        </p:nvGraphicFramePr>
        <p:xfrm>
          <a:off x="1259632" y="4581128"/>
          <a:ext cx="6984776" cy="2033033"/>
        </p:xfrm>
        <a:graphic>
          <a:graphicData uri="http://schemas.openxmlformats.org/presentationml/2006/ole">
            <mc:AlternateContent xmlns:mc="http://schemas.openxmlformats.org/markup-compatibility/2006">
              <mc:Choice xmlns:v="urn:schemas-microsoft-com:vml" Requires="v">
                <p:oleObj spid="_x0000_s4162" name="Visio" r:id="rId4" imgW="6618331" imgH="1932513" progId="">
                  <p:embed/>
                </p:oleObj>
              </mc:Choice>
              <mc:Fallback>
                <p:oleObj name="Visio" r:id="rId4" imgW="6618331" imgH="193251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4581128"/>
                        <a:ext cx="6984776" cy="20330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66853655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Documents and Settings\MSR\My Documents\Presentations\photos\FryingPanIntoFire4.jpg"/>
          <p:cNvPicPr>
            <a:picLocks noChangeAspect="1" noChangeArrowheads="1"/>
          </p:cNvPicPr>
          <p:nvPr/>
        </p:nvPicPr>
        <p:blipFill>
          <a:blip r:embed="rId3" cstate="print"/>
          <a:srcRect/>
          <a:stretch>
            <a:fillRect/>
          </a:stretch>
        </p:blipFill>
        <p:spPr bwMode="auto">
          <a:xfrm>
            <a:off x="1690701" y="1971717"/>
            <a:ext cx="6148577" cy="4092647"/>
          </a:xfrm>
          <a:prstGeom prst="rect">
            <a:avLst/>
          </a:prstGeom>
          <a:noFill/>
        </p:spPr>
      </p:pic>
      <p:sp>
        <p:nvSpPr>
          <p:cNvPr id="8" name="Rectangle 2"/>
          <p:cNvSpPr txBox="1">
            <a:spLocks noChangeArrowheads="1"/>
          </p:cNvSpPr>
          <p:nvPr/>
        </p:nvSpPr>
        <p:spPr>
          <a:xfrm>
            <a:off x="603182" y="292971"/>
            <a:ext cx="8229600" cy="114300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3600" b="1" kern="1200">
                <a:solidFill>
                  <a:schemeClr val="tx1"/>
                </a:solidFill>
                <a:latin typeface="+mj-lt"/>
                <a:ea typeface="+mj-ea"/>
                <a:cs typeface="+mj-cs"/>
              </a:defRPr>
            </a:lvl1pPr>
          </a:lstStyle>
          <a:p>
            <a:r>
              <a:rPr lang="en-US" dirty="0" smtClean="0">
                <a:latin typeface="Futura Bk" charset="0"/>
              </a:rPr>
              <a:t>Moving away from hazardous chemicals - yes! But how can companies avoid using substitutes that are equally hazardous? </a:t>
            </a:r>
            <a:endParaRPr lang="en-US" dirty="0">
              <a:latin typeface="Futura Bk" charset="0"/>
            </a:endParaRPr>
          </a:p>
        </p:txBody>
      </p:sp>
      <p:sp>
        <p:nvSpPr>
          <p:cNvPr id="7" name="Rectangle 5"/>
          <p:cNvSpPr txBox="1">
            <a:spLocks noGrp="1" noChangeArrowheads="1"/>
          </p:cNvSpPr>
          <p:nvPr/>
        </p:nvSpPr>
        <p:spPr bwMode="auto">
          <a:xfrm>
            <a:off x="3124200" y="6553200"/>
            <a:ext cx="289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fld id="{A20C8617-6B76-B44A-8B4C-B03EA104C60A}" type="slidenum">
              <a:rPr lang="en-US" sz="1600"/>
              <a:pPr algn="ctr"/>
              <a:t>73</a:t>
            </a:fld>
            <a:endParaRPr lang="en-US" sz="1600" dirty="0"/>
          </a:p>
        </p:txBody>
      </p:sp>
      <p:sp>
        <p:nvSpPr>
          <p:cNvPr id="5" name="Slide Number Placeholder 4"/>
          <p:cNvSpPr>
            <a:spLocks noGrp="1"/>
          </p:cNvSpPr>
          <p:nvPr>
            <p:ph type="sldNum" sz="quarter" idx="12"/>
          </p:nvPr>
        </p:nvSpPr>
        <p:spPr/>
        <p:txBody>
          <a:bodyPr/>
          <a:lstStyle/>
          <a:p>
            <a:pPr>
              <a:defRPr/>
            </a:pPr>
            <a:fld id="{C936BBC4-D055-4512-9CD8-E9631FB12779}" type="slidenum">
              <a:rPr lang="en-US" smtClean="0"/>
              <a:pPr>
                <a:defRPr/>
              </a:pPr>
              <a:t>73</a:t>
            </a:fld>
            <a:endParaRPr lang="en-US"/>
          </a:p>
        </p:txBody>
      </p:sp>
    </p:spTree>
    <p:extLst>
      <p:ext uri="{BB962C8B-B14F-4D97-AF65-F5344CB8AC3E}">
        <p14:creationId xmlns:p14="http://schemas.microsoft.com/office/powerpoint/2010/main" val="134701614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ZDHC.png"/>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t="-3097" b="-15405"/>
          <a:stretch/>
        </p:blipFill>
        <p:spPr>
          <a:xfrm>
            <a:off x="457200" y="0"/>
            <a:ext cx="8229600" cy="5811409"/>
          </a:xfrm>
        </p:spPr>
      </p:pic>
      <p:sp>
        <p:nvSpPr>
          <p:cNvPr id="4" name="Slide Number Placeholder 3"/>
          <p:cNvSpPr>
            <a:spLocks noGrp="1"/>
          </p:cNvSpPr>
          <p:nvPr>
            <p:ph type="sldNum" sz="quarter" idx="12"/>
          </p:nvPr>
        </p:nvSpPr>
        <p:spPr/>
        <p:txBody>
          <a:bodyPr/>
          <a:lstStyle/>
          <a:p>
            <a:fld id="{BA9B540C-44DA-4F69-89C9-7C84606640D3}" type="slidenum">
              <a:rPr lang="en-US" smtClean="0"/>
              <a:pPr/>
              <a:t>74</a:t>
            </a:fld>
            <a:endParaRPr lang="en-US" dirty="0"/>
          </a:p>
        </p:txBody>
      </p:sp>
      <p:pic>
        <p:nvPicPr>
          <p:cNvPr id="7" name="Picture 6" descr="z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11409"/>
            <a:ext cx="9144000" cy="1046592"/>
          </a:xfrm>
          <a:prstGeom prst="rect">
            <a:avLst/>
          </a:prstGeom>
        </p:spPr>
      </p:pic>
      <p:pic>
        <p:nvPicPr>
          <p:cNvPr id="8" name="Picture 7" descr="zd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97818"/>
            <a:ext cx="9144000" cy="2413591"/>
          </a:xfrm>
          <a:prstGeom prst="rect">
            <a:avLst/>
          </a:prstGeom>
        </p:spPr>
      </p:pic>
    </p:spTree>
    <p:extLst>
      <p:ext uri="{BB962C8B-B14F-4D97-AF65-F5344CB8AC3E}">
        <p14:creationId xmlns:p14="http://schemas.microsoft.com/office/powerpoint/2010/main" val="6778730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reenScreenJourney"/>
          <p:cNvPicPr>
            <a:picLocks noChangeAspect="1" noChangeArrowheads="1"/>
          </p:cNvPicPr>
          <p:nvPr/>
        </p:nvPicPr>
        <p:blipFill>
          <a:blip r:embed="rId3" cstate="print"/>
          <a:srcRect/>
          <a:stretch>
            <a:fillRect/>
          </a:stretch>
        </p:blipFill>
        <p:spPr bwMode="auto">
          <a:xfrm>
            <a:off x="244475" y="1311275"/>
            <a:ext cx="3879850" cy="5189538"/>
          </a:xfrm>
          <a:prstGeom prst="rect">
            <a:avLst/>
          </a:prstGeom>
          <a:noFill/>
          <a:ln w="9525">
            <a:noFill/>
            <a:miter lim="800000"/>
            <a:headEnd/>
            <a:tailEnd/>
          </a:ln>
        </p:spPr>
      </p:pic>
      <p:sp>
        <p:nvSpPr>
          <p:cNvPr id="11267" name="Title 3"/>
          <p:cNvSpPr>
            <a:spLocks noGrp="1"/>
          </p:cNvSpPr>
          <p:nvPr>
            <p:ph type="title" idx="4294967295"/>
          </p:nvPr>
        </p:nvSpPr>
        <p:spPr>
          <a:xfrm>
            <a:off x="0" y="228600"/>
            <a:ext cx="8686800" cy="968152"/>
          </a:xfrm>
        </p:spPr>
        <p:txBody>
          <a:bodyPr rtlCol="0">
            <a:normAutofit/>
          </a:bodyPr>
          <a:lstStyle/>
          <a:p>
            <a:pPr eaLnBrk="1" fontAlgn="auto" hangingPunct="1">
              <a:spcAft>
                <a:spcPts val="0"/>
              </a:spcAft>
              <a:defRPr/>
            </a:pPr>
            <a:r>
              <a:rPr lang="en-GB" sz="3600" dirty="0" smtClean="0"/>
              <a:t>GreenScreen for Safer Chemicals</a:t>
            </a:r>
            <a:endParaRPr lang="en-GB" dirty="0" smtClean="0"/>
          </a:p>
        </p:txBody>
      </p:sp>
      <p:sp>
        <p:nvSpPr>
          <p:cNvPr id="11268" name="Content Placeholder 5"/>
          <p:cNvSpPr>
            <a:spLocks noGrp="1"/>
          </p:cNvSpPr>
          <p:nvPr>
            <p:ph sz="half" idx="4294967295"/>
          </p:nvPr>
        </p:nvSpPr>
        <p:spPr>
          <a:xfrm>
            <a:off x="5067300" y="1066800"/>
            <a:ext cx="4076700" cy="5410200"/>
          </a:xfrm>
        </p:spPr>
        <p:txBody>
          <a:bodyPr rtlCol="0">
            <a:normAutofit fontScale="25000" lnSpcReduction="20000"/>
          </a:bodyPr>
          <a:lstStyle/>
          <a:p>
            <a:pPr eaLnBrk="1" fontAlgn="auto" hangingPunct="1">
              <a:spcAft>
                <a:spcPts val="0"/>
              </a:spcAft>
              <a:defRPr/>
            </a:pPr>
            <a:endParaRPr lang="en-GB" dirty="0" smtClean="0"/>
          </a:p>
          <a:p>
            <a:pPr eaLnBrk="1" fontAlgn="auto" hangingPunct="1">
              <a:spcAft>
                <a:spcPts val="0"/>
              </a:spcAft>
              <a:defRPr/>
            </a:pPr>
            <a:endParaRPr lang="en-GB" dirty="0" smtClean="0"/>
          </a:p>
          <a:p>
            <a:pPr eaLnBrk="1" fontAlgn="auto" hangingPunct="1">
              <a:spcAft>
                <a:spcPts val="0"/>
              </a:spcAft>
              <a:defRPr/>
            </a:pPr>
            <a:endParaRPr lang="en-GB" dirty="0" smtClean="0"/>
          </a:p>
          <a:p>
            <a:pPr eaLnBrk="1" fontAlgn="auto" hangingPunct="1">
              <a:spcAft>
                <a:spcPts val="0"/>
              </a:spcAft>
              <a:defRPr/>
            </a:pPr>
            <a:r>
              <a:rPr lang="en-US" sz="11200" dirty="0" smtClean="0"/>
              <a:t>Companies can demand suppliers only use ingredients that are Benchmark 2 or higher to ensure substitutes are not another carcinogen or chemical of high concern</a:t>
            </a:r>
          </a:p>
          <a:p>
            <a:pPr eaLnBrk="1" fontAlgn="auto" hangingPunct="1">
              <a:spcAft>
                <a:spcPts val="0"/>
              </a:spcAft>
              <a:buNone/>
              <a:defRPr/>
            </a:pPr>
            <a:endParaRPr lang="en-US" sz="11200" dirty="0" smtClean="0"/>
          </a:p>
          <a:p>
            <a:pPr eaLnBrk="1" fontAlgn="auto" hangingPunct="1">
              <a:spcAft>
                <a:spcPts val="0"/>
              </a:spcAft>
              <a:defRPr/>
            </a:pPr>
            <a:r>
              <a:rPr lang="en-US" sz="11200" dirty="0" smtClean="0"/>
              <a:t>This what Hewlett-Packard demands from  their plastics suppliers for cables </a:t>
            </a:r>
          </a:p>
          <a:p>
            <a:pPr eaLnBrk="1" fontAlgn="auto" hangingPunct="1">
              <a:spcAft>
                <a:spcPts val="0"/>
              </a:spcAft>
              <a:defRPr/>
            </a:pPr>
            <a:endParaRPr lang="en-US" sz="11200" dirty="0" smtClean="0"/>
          </a:p>
          <a:p>
            <a:pPr eaLnBrk="1" fontAlgn="auto" hangingPunct="1">
              <a:lnSpc>
                <a:spcPct val="90000"/>
              </a:lnSpc>
              <a:spcAft>
                <a:spcPts val="0"/>
              </a:spcAft>
              <a:buNone/>
              <a:defRPr/>
            </a:pPr>
            <a:endParaRPr lang="en-US" sz="8000" dirty="0" smtClean="0"/>
          </a:p>
          <a:p>
            <a:pPr eaLnBrk="1" fontAlgn="auto" hangingPunct="1">
              <a:lnSpc>
                <a:spcPct val="90000"/>
              </a:lnSpc>
              <a:spcAft>
                <a:spcPts val="0"/>
              </a:spcAft>
              <a:buFontTx/>
              <a:buNone/>
              <a:defRPr/>
            </a:pPr>
            <a:r>
              <a:rPr lang="en-US" sz="8000" dirty="0" smtClean="0"/>
              <a:t>	</a:t>
            </a:r>
            <a:endParaRPr lang="en-GB" sz="8000" dirty="0" smtClean="0"/>
          </a:p>
          <a:p>
            <a:pPr eaLnBrk="1" fontAlgn="auto" hangingPunct="1">
              <a:spcAft>
                <a:spcPts val="0"/>
              </a:spcAft>
              <a:buFontTx/>
              <a:buNone/>
              <a:defRPr/>
            </a:pPr>
            <a:endParaRPr lang="en-GB" dirty="0" smtClean="0"/>
          </a:p>
          <a:p>
            <a:pPr eaLnBrk="1" fontAlgn="auto" hangingPunct="1">
              <a:spcAft>
                <a:spcPts val="0"/>
              </a:spcAft>
              <a:defRPr/>
            </a:pPr>
            <a:endParaRPr lang="en-GB" dirty="0" smtClean="0"/>
          </a:p>
          <a:p>
            <a:pPr eaLnBrk="1" fontAlgn="auto" hangingPunct="1">
              <a:spcAft>
                <a:spcPts val="0"/>
              </a:spcAft>
              <a:defRPr/>
            </a:pPr>
            <a:endParaRPr lang="en-GB" dirty="0" smtClean="0"/>
          </a:p>
        </p:txBody>
      </p:sp>
      <p:sp>
        <p:nvSpPr>
          <p:cNvPr id="5" name="Slide Number Placeholder 4"/>
          <p:cNvSpPr>
            <a:spLocks noGrp="1"/>
          </p:cNvSpPr>
          <p:nvPr>
            <p:ph type="sldNum" sz="quarter" idx="12"/>
          </p:nvPr>
        </p:nvSpPr>
        <p:spPr/>
        <p:txBody>
          <a:bodyPr/>
          <a:lstStyle/>
          <a:p>
            <a:pPr>
              <a:defRPr/>
            </a:pPr>
            <a:fld id="{D9E08E7C-43F6-43E4-86AE-9049F94F9809}" type="slidenum">
              <a:rPr lang="en-GB"/>
              <a:pPr>
                <a:defRPr/>
              </a:pPr>
              <a:t>75</a:t>
            </a:fld>
            <a:endParaRPr lang="en-GB" dirty="0"/>
          </a:p>
        </p:txBody>
      </p:sp>
    </p:spTree>
    <p:extLst>
      <p:ext uri="{BB962C8B-B14F-4D97-AF65-F5344CB8AC3E}">
        <p14:creationId xmlns:p14="http://schemas.microsoft.com/office/powerpoint/2010/main" val="21886070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walmart.png"/>
          <p:cNvPicPr>
            <a:picLocks noGrp="1" noChangeAspect="1"/>
          </p:cNvPicPr>
          <p:nvPr>
            <p:ph idx="1"/>
          </p:nvPr>
        </p:nvPicPr>
        <p:blipFill rotWithShape="1">
          <a:blip r:embed="rId3">
            <a:extLst>
              <a:ext uri="{28A0092B-C50C-407E-A947-70E740481C1C}">
                <a14:useLocalDpi xmlns:a14="http://schemas.microsoft.com/office/drawing/2010/main" val="0"/>
              </a:ext>
            </a:extLst>
          </a:blip>
          <a:srcRect t="-1359" b="-153"/>
          <a:stretch/>
        </p:blipFill>
        <p:spPr>
          <a:xfrm>
            <a:off x="244803" y="237540"/>
            <a:ext cx="8899197" cy="6118810"/>
          </a:xfrm>
        </p:spPr>
      </p:pic>
      <p:sp>
        <p:nvSpPr>
          <p:cNvPr id="4" name="Slide Number Placeholder 3"/>
          <p:cNvSpPr>
            <a:spLocks noGrp="1"/>
          </p:cNvSpPr>
          <p:nvPr>
            <p:ph type="sldNum" sz="quarter" idx="12"/>
          </p:nvPr>
        </p:nvSpPr>
        <p:spPr/>
        <p:txBody>
          <a:bodyPr/>
          <a:lstStyle/>
          <a:p>
            <a:fld id="{BA9B540C-44DA-4F69-89C9-7C84606640D3}" type="slidenum">
              <a:rPr lang="en-US" smtClean="0"/>
              <a:pPr/>
              <a:t>76</a:t>
            </a:fld>
            <a:endParaRPr lang="en-US" dirty="0"/>
          </a:p>
        </p:txBody>
      </p:sp>
    </p:spTree>
    <p:extLst>
      <p:ext uri="{BB962C8B-B14F-4D97-AF65-F5344CB8AC3E}">
        <p14:creationId xmlns:p14="http://schemas.microsoft.com/office/powerpoint/2010/main" val="188180910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appendix 1.png"/>
          <p:cNvPicPr>
            <a:picLocks noGrp="1" noChangeAspect="1"/>
          </p:cNvPicPr>
          <p:nvPr>
            <p:ph idx="1"/>
          </p:nvPr>
        </p:nvPicPr>
        <p:blipFill rotWithShape="1">
          <a:blip r:embed="rId3">
            <a:extLst>
              <a:ext uri="{28A0092B-C50C-407E-A947-70E740481C1C}">
                <a14:useLocalDpi xmlns:a14="http://schemas.microsoft.com/office/drawing/2010/main" val="0"/>
              </a:ext>
            </a:extLst>
          </a:blip>
          <a:srcRect t="317" b="-1344"/>
          <a:stretch/>
        </p:blipFill>
        <p:spPr>
          <a:xfrm>
            <a:off x="0" y="279808"/>
            <a:ext cx="9144000" cy="6241884"/>
          </a:xfrm>
        </p:spPr>
      </p:pic>
      <p:sp>
        <p:nvSpPr>
          <p:cNvPr id="4" name="Slide Number Placeholder 3"/>
          <p:cNvSpPr>
            <a:spLocks noGrp="1"/>
          </p:cNvSpPr>
          <p:nvPr>
            <p:ph type="sldNum" sz="quarter" idx="12"/>
          </p:nvPr>
        </p:nvSpPr>
        <p:spPr/>
        <p:txBody>
          <a:bodyPr/>
          <a:lstStyle/>
          <a:p>
            <a:fld id="{BA9B540C-44DA-4F69-89C9-7C84606640D3}" type="slidenum">
              <a:rPr lang="en-US" smtClean="0"/>
              <a:pPr/>
              <a:t>77</a:t>
            </a:fld>
            <a:endParaRPr lang="en-US" dirty="0"/>
          </a:p>
        </p:txBody>
      </p:sp>
    </p:spTree>
    <p:extLst>
      <p:ext uri="{BB962C8B-B14F-4D97-AF65-F5344CB8AC3E}">
        <p14:creationId xmlns:p14="http://schemas.microsoft.com/office/powerpoint/2010/main" val="219615852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Slide Number Placeholder 4"/>
          <p:cNvSpPr>
            <a:spLocks noGrp="1"/>
          </p:cNvSpPr>
          <p:nvPr>
            <p:ph type="sldNum" sz="quarter" idx="12"/>
          </p:nvPr>
        </p:nvSpPr>
        <p:spPr/>
        <p:txBody>
          <a:bodyPr/>
          <a:lstStyle/>
          <a:p>
            <a:fld id="{BA9B540C-44DA-4F69-89C9-7C84606640D3}" type="slidenum">
              <a:rPr lang="en-US" smtClean="0"/>
              <a:pPr/>
              <a:t>78</a:t>
            </a:fld>
            <a:endParaRPr lang="en-US" dirty="0"/>
          </a:p>
        </p:txBody>
      </p:sp>
      <p:pic>
        <p:nvPicPr>
          <p:cNvPr id="6" name="Content Placeholder 3" descr="benzene one.png"/>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t="6003" b="-941"/>
          <a:stretch/>
        </p:blipFill>
        <p:spPr>
          <a:xfrm>
            <a:off x="-559584" y="0"/>
            <a:ext cx="11557810" cy="6858000"/>
          </a:xfrm>
        </p:spPr>
      </p:pic>
    </p:spTree>
    <p:extLst>
      <p:ext uri="{BB962C8B-B14F-4D97-AF65-F5344CB8AC3E}">
        <p14:creationId xmlns:p14="http://schemas.microsoft.com/office/powerpoint/2010/main" val="1470767435"/>
      </p:ext>
    </p:extLst>
  </p:cSld>
  <p:clrMapOvr>
    <a:masterClrMapping/>
  </p:clrMapOvr>
  <mc:AlternateContent xmlns:mc="http://schemas.openxmlformats.org/markup-compatibility/2006" xmlns:p14="http://schemas.microsoft.com/office/powerpoint/2010/main">
    <mc:Choice Requires="p14">
      <p:transition spd="slow" p14:dur="17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8000" y="330200"/>
            <a:ext cx="8128000" cy="619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78597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smtClean="0"/>
              <a:t>Putting Cancer Out of Work </a:t>
            </a:r>
            <a:endParaRPr lang="en-US" sz="6600" dirty="0"/>
          </a:p>
        </p:txBody>
      </p:sp>
      <p:sp>
        <p:nvSpPr>
          <p:cNvPr id="3" name="Subtitle 2"/>
          <p:cNvSpPr>
            <a:spLocks noGrp="1"/>
          </p:cNvSpPr>
          <p:nvPr>
            <p:ph type="subTitle" idx="1"/>
          </p:nvPr>
        </p:nvSpPr>
        <p:spPr>
          <a:xfrm>
            <a:off x="685800" y="4953000"/>
            <a:ext cx="7772400" cy="1219200"/>
          </a:xfrm>
        </p:spPr>
        <p:txBody>
          <a:bodyPr>
            <a:normAutofit/>
          </a:bodyPr>
          <a:lstStyle/>
          <a:p>
            <a:r>
              <a:rPr lang="en-US" dirty="0" smtClean="0">
                <a:solidFill>
                  <a:schemeClr val="tx1"/>
                </a:solidFill>
              </a:rPr>
              <a:t>How to Move Our Workplaces and Our Country from Dangerous Chemicals to Safer Alternatives</a:t>
            </a:r>
          </a:p>
        </p:txBody>
      </p:sp>
    </p:spTree>
    <p:extLst>
      <p:ext uri="{BB962C8B-B14F-4D97-AF65-F5344CB8AC3E}">
        <p14:creationId xmlns:p14="http://schemas.microsoft.com/office/powerpoint/2010/main" val="5902919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4950" y="1005840"/>
            <a:ext cx="86741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733951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 y="533400"/>
            <a:ext cx="8945165"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642096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9B540C-44DA-4F69-89C9-7C84606640D3}" type="slidenum">
              <a:rPr lang="en-US" smtClean="0"/>
              <a:pPr/>
              <a:t>82</a:t>
            </a:fld>
            <a:endParaRPr lang="en-US" dirty="0"/>
          </a:p>
        </p:txBody>
      </p:sp>
      <p:pic>
        <p:nvPicPr>
          <p:cNvPr id="3" name="Picture 2" descr="gh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44" y="1406105"/>
            <a:ext cx="8038330" cy="5490416"/>
          </a:xfrm>
          <a:prstGeom prst="rect">
            <a:avLst/>
          </a:prstGeom>
        </p:spPr>
      </p:pic>
      <p:sp>
        <p:nvSpPr>
          <p:cNvPr id="4" name="TextBox 3"/>
          <p:cNvSpPr txBox="1"/>
          <p:nvPr/>
        </p:nvSpPr>
        <p:spPr>
          <a:xfrm>
            <a:off x="1" y="451998"/>
            <a:ext cx="9144000" cy="954107"/>
          </a:xfrm>
          <a:prstGeom prst="rect">
            <a:avLst/>
          </a:prstGeom>
          <a:noFill/>
        </p:spPr>
        <p:txBody>
          <a:bodyPr wrap="square" rtlCol="0">
            <a:spAutoFit/>
          </a:bodyPr>
          <a:lstStyle/>
          <a:p>
            <a:pPr algn="ctr"/>
            <a:r>
              <a:rPr lang="en-US" sz="2800" dirty="0" smtClean="0"/>
              <a:t>The Globally Harmonized System of  Classification </a:t>
            </a:r>
          </a:p>
          <a:p>
            <a:pPr algn="ctr"/>
            <a:r>
              <a:rPr lang="en-US" sz="2800" dirty="0" smtClean="0"/>
              <a:t>and Labeling of Chemicals </a:t>
            </a:r>
            <a:endParaRPr lang="en-US" sz="2800" dirty="0"/>
          </a:p>
        </p:txBody>
      </p:sp>
    </p:spTree>
    <p:extLst>
      <p:ext uri="{BB962C8B-B14F-4D97-AF65-F5344CB8AC3E}">
        <p14:creationId xmlns:p14="http://schemas.microsoft.com/office/powerpoint/2010/main" val="293459357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0625"/>
          </a:xfrm>
        </p:spPr>
        <p:txBody>
          <a:bodyPr/>
          <a:lstStyle/>
          <a:p>
            <a:pPr>
              <a:lnSpc>
                <a:spcPct val="100000"/>
              </a:lnSpc>
            </a:pPr>
            <a:r>
              <a:rPr lang="en-US" sz="3200" dirty="0" smtClean="0"/>
              <a:t>ChemHAT will give you more information when you see the GHS Health Hazard Pictogram</a:t>
            </a:r>
            <a:endParaRPr lang="en-US" sz="3200" dirty="0"/>
          </a:p>
        </p:txBody>
      </p:sp>
      <p:pic>
        <p:nvPicPr>
          <p:cNvPr id="5" name="Content Placeholder 4" descr="cards.png"/>
          <p:cNvPicPr>
            <a:picLocks noGrp="1" noChangeAspect="1"/>
          </p:cNvPicPr>
          <p:nvPr>
            <p:ph idx="1"/>
          </p:nvPr>
        </p:nvPicPr>
        <p:blipFill>
          <a:blip r:embed="rId3">
            <a:extLst>
              <a:ext uri="{28A0092B-C50C-407E-A947-70E740481C1C}">
                <a14:useLocalDpi xmlns:a14="http://schemas.microsoft.com/office/drawing/2010/main" val="0"/>
              </a:ext>
            </a:extLst>
          </a:blip>
          <a:srcRect l="-19074" r="-19074"/>
          <a:stretch>
            <a:fillRect/>
          </a:stretch>
        </p:blipFill>
        <p:spPr/>
      </p:pic>
      <p:sp>
        <p:nvSpPr>
          <p:cNvPr id="4" name="Slide Number Placeholder 3"/>
          <p:cNvSpPr>
            <a:spLocks noGrp="1"/>
          </p:cNvSpPr>
          <p:nvPr>
            <p:ph type="sldNum" sz="quarter" idx="12"/>
          </p:nvPr>
        </p:nvSpPr>
        <p:spPr/>
        <p:txBody>
          <a:bodyPr/>
          <a:lstStyle/>
          <a:p>
            <a:fld id="{BA9B540C-44DA-4F69-89C9-7C84606640D3}" type="slidenum">
              <a:rPr lang="en-US" smtClean="0"/>
              <a:pPr/>
              <a:t>83</a:t>
            </a:fld>
            <a:endParaRPr lang="en-US" dirty="0"/>
          </a:p>
        </p:txBody>
      </p:sp>
    </p:spTree>
    <p:extLst>
      <p:ext uri="{BB962C8B-B14F-4D97-AF65-F5344CB8AC3E}">
        <p14:creationId xmlns:p14="http://schemas.microsoft.com/office/powerpoint/2010/main" val="206017880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25" y="-1"/>
            <a:ext cx="4164081" cy="6721475"/>
          </a:xfrm>
        </p:spPr>
        <p:txBody>
          <a:bodyPr/>
          <a:lstStyle/>
          <a:p>
            <a:pPr algn="l">
              <a:lnSpc>
                <a:spcPct val="100000"/>
              </a:lnSpc>
            </a:pPr>
            <a:r>
              <a:rPr lang="en-US" sz="1800" dirty="0" smtClean="0">
                <a:solidFill>
                  <a:schemeClr val="tx1"/>
                </a:solidFill>
              </a:rPr>
              <a:t/>
            </a:r>
            <a:br>
              <a:rPr lang="en-US" sz="1800" dirty="0" smtClean="0">
                <a:solidFill>
                  <a:schemeClr val="tx1"/>
                </a:solidFill>
              </a:rPr>
            </a:br>
            <a:r>
              <a:rPr lang="en-US" sz="1800" dirty="0" smtClean="0">
                <a:solidFill>
                  <a:schemeClr val="tx1"/>
                </a:solidFill>
              </a:rPr>
              <a:t/>
            </a:r>
            <a:br>
              <a:rPr lang="en-US" sz="1800" dirty="0" smtClean="0">
                <a:solidFill>
                  <a:schemeClr val="tx1"/>
                </a:solidFill>
              </a:rPr>
            </a:br>
            <a:r>
              <a:rPr lang="en-US" sz="1800" dirty="0">
                <a:solidFill>
                  <a:schemeClr val="tx1"/>
                </a:solidFill>
              </a:rPr>
              <a:t>	</a:t>
            </a:r>
          </a:p>
        </p:txBody>
      </p:sp>
      <p:pic>
        <p:nvPicPr>
          <p:cNvPr id="6" name="Content Placeholder 5" descr="chemhat's playing poker.png"/>
          <p:cNvPicPr>
            <a:picLocks noGrp="1" noChangeAspect="1"/>
          </p:cNvPicPr>
          <p:nvPr>
            <p:ph idx="1"/>
          </p:nvPr>
        </p:nvPicPr>
        <p:blipFill rotWithShape="1">
          <a:blip r:embed="rId3">
            <a:extLst>
              <a:ext uri="{28A0092B-C50C-407E-A947-70E740481C1C}">
                <a14:useLocalDpi xmlns:a14="http://schemas.microsoft.com/office/drawing/2010/main" val="0"/>
              </a:ext>
            </a:extLst>
          </a:blip>
          <a:srcRect t="17580" b="2081"/>
          <a:stretch/>
        </p:blipFill>
        <p:spPr>
          <a:xfrm>
            <a:off x="4338706" y="0"/>
            <a:ext cx="5757906" cy="6976493"/>
          </a:xfrm>
        </p:spPr>
      </p:pic>
      <p:sp>
        <p:nvSpPr>
          <p:cNvPr id="4" name="Slide Number Placeholder 3"/>
          <p:cNvSpPr>
            <a:spLocks noGrp="1"/>
          </p:cNvSpPr>
          <p:nvPr>
            <p:ph type="sldNum" sz="quarter" idx="12"/>
          </p:nvPr>
        </p:nvSpPr>
        <p:spPr/>
        <p:txBody>
          <a:bodyPr/>
          <a:lstStyle/>
          <a:p>
            <a:fld id="{BA9B540C-44DA-4F69-89C9-7C84606640D3}" type="slidenum">
              <a:rPr lang="en-US" smtClean="0"/>
              <a:pPr/>
              <a:t>84</a:t>
            </a:fld>
            <a:endParaRPr lang="en-US" dirty="0"/>
          </a:p>
        </p:txBody>
      </p:sp>
      <p:sp>
        <p:nvSpPr>
          <p:cNvPr id="3" name="Rectangle 2"/>
          <p:cNvSpPr/>
          <p:nvPr/>
        </p:nvSpPr>
        <p:spPr>
          <a:xfrm>
            <a:off x="2286000" y="2828836"/>
            <a:ext cx="4572000" cy="369332"/>
          </a:xfrm>
          <a:prstGeom prst="rect">
            <a:avLst/>
          </a:prstGeom>
        </p:spPr>
        <p:txBody>
          <a:bodyPr>
            <a:spAutoFit/>
          </a:bodyPr>
          <a:lstStyle/>
          <a:p>
            <a:endParaRPr lang="en-US" dirty="0"/>
          </a:p>
        </p:txBody>
      </p:sp>
      <p:sp>
        <p:nvSpPr>
          <p:cNvPr id="5" name="TextBox 4"/>
          <p:cNvSpPr txBox="1"/>
          <p:nvPr/>
        </p:nvSpPr>
        <p:spPr>
          <a:xfrm>
            <a:off x="174625" y="-2"/>
            <a:ext cx="4164082" cy="6401754"/>
          </a:xfrm>
          <a:prstGeom prst="rect">
            <a:avLst/>
          </a:prstGeom>
          <a:noFill/>
        </p:spPr>
        <p:txBody>
          <a:bodyPr wrap="square" rtlCol="0">
            <a:spAutoFit/>
          </a:bodyPr>
          <a:lstStyle/>
          <a:p>
            <a:r>
              <a:rPr lang="en-US" sz="2800" dirty="0" smtClean="0"/>
              <a:t>Exercise Three</a:t>
            </a:r>
          </a:p>
          <a:p>
            <a:endParaRPr lang="en-US" sz="2800" dirty="0"/>
          </a:p>
          <a:p>
            <a:r>
              <a:rPr lang="en-US" sz="2800" dirty="0" smtClean="0"/>
              <a:t> In your group, shuffle the cards and lay them out for a game of Concentration (also called the Memory Game). </a:t>
            </a:r>
          </a:p>
          <a:p>
            <a:endParaRPr lang="en-US" sz="2800" dirty="0"/>
          </a:p>
          <a:p>
            <a:r>
              <a:rPr lang="en-US" sz="2800" dirty="0" smtClean="0"/>
              <a:t>When you make a match, show everyone</a:t>
            </a:r>
          </a:p>
          <a:p>
            <a:r>
              <a:rPr lang="en-US" sz="2800" dirty="0" smtClean="0"/>
              <a:t>In your group the two cards and read the definition out loud. </a:t>
            </a:r>
          </a:p>
          <a:p>
            <a:endParaRPr lang="en-US" dirty="0"/>
          </a:p>
        </p:txBody>
      </p:sp>
    </p:spTree>
    <p:extLst>
      <p:ext uri="{BB962C8B-B14F-4D97-AF65-F5344CB8AC3E}">
        <p14:creationId xmlns:p14="http://schemas.microsoft.com/office/powerpoint/2010/main" val="3906273109"/>
      </p:ext>
    </p:extLst>
  </p:cSld>
  <p:clrMapOvr>
    <a:masterClrMapping/>
  </p:clrMapOvr>
  <mc:AlternateContent xmlns:mc="http://schemas.openxmlformats.org/markup-compatibility/2006" xmlns:p14="http://schemas.microsoft.com/office/powerpoint/2010/main">
    <mc:Choice Requires="p14">
      <p:transition spd="slow" p14:dur="1600">
        <p14:flash/>
      </p:transition>
    </mc:Choice>
    <mc:Fallback xmlns="" xmlns:mv="urn:schemas-microsoft-com:mac:vml">
      <p:transition spd="slow">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32479"/>
          </a:xfrm>
        </p:spPr>
        <p:txBody>
          <a:bodyPr/>
          <a:lstStyle/>
          <a:p>
            <a:r>
              <a:rPr lang="en-US" b="1" dirty="0" smtClean="0"/>
              <a:t>Hierarchy of Controls</a:t>
            </a:r>
            <a:endParaRPr lang="en-US" b="1" dirty="0"/>
          </a:p>
        </p:txBody>
      </p:sp>
      <p:pic>
        <p:nvPicPr>
          <p:cNvPr id="4" name="Content Placeholder 3" descr="hoc.png"/>
          <p:cNvPicPr>
            <a:picLocks noGrp="1" noChangeAspect="1"/>
          </p:cNvPicPr>
          <p:nvPr>
            <p:ph idx="1"/>
          </p:nvPr>
        </p:nvPicPr>
        <p:blipFill>
          <a:blip r:embed="rId3">
            <a:extLst>
              <a:ext uri="{28A0092B-C50C-407E-A947-70E740481C1C}">
                <a14:useLocalDpi xmlns:a14="http://schemas.microsoft.com/office/drawing/2010/main" val="0"/>
              </a:ext>
            </a:extLst>
          </a:blip>
          <a:srcRect l="-14563" r="-14563"/>
          <a:stretch>
            <a:fillRect/>
          </a:stretch>
        </p:blipFill>
        <p:spPr/>
      </p:pic>
      <p:sp>
        <p:nvSpPr>
          <p:cNvPr id="5" name="Slide Number Placeholder 4"/>
          <p:cNvSpPr>
            <a:spLocks noGrp="1"/>
          </p:cNvSpPr>
          <p:nvPr>
            <p:ph type="sldNum" sz="quarter" idx="12"/>
          </p:nvPr>
        </p:nvSpPr>
        <p:spPr/>
        <p:txBody>
          <a:bodyPr/>
          <a:lstStyle/>
          <a:p>
            <a:fld id="{BA9B540C-44DA-4F69-89C9-7C84606640D3}" type="slidenum">
              <a:rPr lang="en-US" smtClean="0"/>
              <a:pPr/>
              <a:t>85</a:t>
            </a:fld>
            <a:endParaRPr lang="en-US" dirty="0"/>
          </a:p>
        </p:txBody>
      </p:sp>
    </p:spTree>
    <p:extLst>
      <p:ext uri="{BB962C8B-B14F-4D97-AF65-F5344CB8AC3E}">
        <p14:creationId xmlns:p14="http://schemas.microsoft.com/office/powerpoint/2010/main" val="273826942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economic benefits of green chemistry.png"/>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t="315" b="-608"/>
          <a:stretch/>
        </p:blipFill>
        <p:spPr>
          <a:xfrm>
            <a:off x="127315" y="197947"/>
            <a:ext cx="8861884" cy="5779896"/>
          </a:xfrm>
        </p:spPr>
      </p:pic>
      <p:sp>
        <p:nvSpPr>
          <p:cNvPr id="4" name="Slide Number Placeholder 3"/>
          <p:cNvSpPr>
            <a:spLocks noGrp="1"/>
          </p:cNvSpPr>
          <p:nvPr>
            <p:ph type="sldNum" sz="quarter" idx="12"/>
          </p:nvPr>
        </p:nvSpPr>
        <p:spPr/>
        <p:txBody>
          <a:bodyPr/>
          <a:lstStyle/>
          <a:p>
            <a:fld id="{BA9B540C-44DA-4F69-89C9-7C84606640D3}" type="slidenum">
              <a:rPr lang="en-US" smtClean="0"/>
              <a:pPr/>
              <a:t>86</a:t>
            </a:fld>
            <a:endParaRPr lang="en-US" dirty="0"/>
          </a:p>
        </p:txBody>
      </p:sp>
      <p:sp>
        <p:nvSpPr>
          <p:cNvPr id="6" name="TextBox 5"/>
          <p:cNvSpPr txBox="1"/>
          <p:nvPr/>
        </p:nvSpPr>
        <p:spPr>
          <a:xfrm>
            <a:off x="0" y="5977844"/>
            <a:ext cx="9143999" cy="707886"/>
          </a:xfrm>
          <a:prstGeom prst="rect">
            <a:avLst/>
          </a:prstGeom>
          <a:noFill/>
        </p:spPr>
        <p:txBody>
          <a:bodyPr wrap="square" rtlCol="0">
            <a:spAutoFit/>
          </a:bodyPr>
          <a:lstStyle/>
          <a:p>
            <a:pPr algn="ctr"/>
            <a:endParaRPr lang="en-US" sz="2000" dirty="0" smtClean="0"/>
          </a:p>
          <a:p>
            <a:pPr algn="ctr"/>
            <a:r>
              <a:rPr lang="en-US" sz="2000" dirty="0" smtClean="0"/>
              <a:t>Green chemistry innovation can  bring jobs back to the United States </a:t>
            </a:r>
            <a:endParaRPr lang="en-US" sz="2000" dirty="0"/>
          </a:p>
        </p:txBody>
      </p:sp>
    </p:spTree>
    <p:extLst>
      <p:ext uri="{BB962C8B-B14F-4D97-AF65-F5344CB8AC3E}">
        <p14:creationId xmlns:p14="http://schemas.microsoft.com/office/powerpoint/2010/main" val="158570154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A9B540C-44DA-4F69-89C9-7C84606640D3}" type="slidenum">
              <a:rPr lang="en-US" smtClean="0"/>
              <a:pPr/>
              <a:t>87</a:t>
            </a:fld>
            <a:endParaRPr lang="en-US" dirty="0"/>
          </a:p>
        </p:txBody>
      </p:sp>
      <p:pic>
        <p:nvPicPr>
          <p:cNvPr id="2" name="Picture 1" descr="trends in employ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875" y="158750"/>
            <a:ext cx="7830789" cy="6334046"/>
          </a:xfrm>
          <a:prstGeom prst="rect">
            <a:avLst/>
          </a:prstGeom>
        </p:spPr>
      </p:pic>
    </p:spTree>
    <p:extLst>
      <p:ext uri="{BB962C8B-B14F-4D97-AF65-F5344CB8AC3E}">
        <p14:creationId xmlns:p14="http://schemas.microsoft.com/office/powerpoint/2010/main" val="123465000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34868199"/>
              </p:ext>
            </p:extLst>
          </p:nvPr>
        </p:nvGraphicFramePr>
        <p:xfrm>
          <a:off x="378024" y="362834"/>
          <a:ext cx="8410698" cy="6131810"/>
        </p:xfrm>
        <a:graphic>
          <a:graphicData uri="http://schemas.openxmlformats.org/drawingml/2006/table">
            <a:tbl>
              <a:tblPr firstRow="1" bandRow="1">
                <a:tableStyleId>{5C22544A-7EE6-4342-B048-85BDC9FD1C3A}</a:tableStyleId>
              </a:tblPr>
              <a:tblGrid>
                <a:gridCol w="2359023"/>
                <a:gridCol w="3239166"/>
                <a:gridCol w="2812509"/>
              </a:tblGrid>
              <a:tr h="2492102">
                <a:tc>
                  <a:txBody>
                    <a:bodyPr/>
                    <a:lstStyle/>
                    <a:p>
                      <a:endParaRPr lang="en-US" sz="1600" dirty="0">
                        <a:latin typeface="Arial"/>
                      </a:endParaRP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tx2">
                        <a:lumMod val="60000"/>
                        <a:lumOff val="40000"/>
                      </a:schemeClr>
                    </a:solidFill>
                  </a:tcPr>
                </a:tc>
                <a:tc>
                  <a:txBody>
                    <a:bodyPr/>
                    <a:lstStyle/>
                    <a:p>
                      <a:r>
                        <a:rPr lang="en-US" sz="1600" b="0" dirty="0" smtClean="0">
                          <a:solidFill>
                            <a:schemeClr val="tx1"/>
                          </a:solidFill>
                          <a:latin typeface="Arial"/>
                        </a:rPr>
                        <a:t>Decaffeinate coffee with benzene</a:t>
                      </a:r>
                    </a:p>
                    <a:p>
                      <a:endParaRPr lang="en-US" sz="1700" b="0" dirty="0" smtClean="0">
                        <a:solidFill>
                          <a:schemeClr val="tx1"/>
                        </a:solidFill>
                        <a:latin typeface="Arial"/>
                      </a:endParaRPr>
                    </a:p>
                    <a:p>
                      <a:endParaRPr lang="en-US" sz="1700" b="0" dirty="0" smtClean="0">
                        <a:solidFill>
                          <a:schemeClr val="tx1"/>
                        </a:solidFill>
                        <a:latin typeface="Arial"/>
                      </a:endParaRPr>
                    </a:p>
                    <a:p>
                      <a:endParaRPr lang="en-US" sz="1700" b="0" dirty="0" smtClean="0">
                        <a:solidFill>
                          <a:schemeClr val="tx1"/>
                        </a:solidFill>
                        <a:latin typeface="Arial"/>
                      </a:endParaRPr>
                    </a:p>
                    <a:p>
                      <a:r>
                        <a:rPr lang="en-US" sz="1600" b="0" dirty="0" smtClean="0">
                          <a:solidFill>
                            <a:schemeClr val="tx1"/>
                          </a:solidFill>
                          <a:latin typeface="Arial"/>
                        </a:rPr>
                        <a:t>In</a:t>
                      </a:r>
                      <a:r>
                        <a:rPr lang="en-US" sz="1600" b="0" baseline="0" dirty="0" smtClean="0">
                          <a:solidFill>
                            <a:schemeClr val="tx1"/>
                          </a:solidFill>
                          <a:latin typeface="Arial"/>
                        </a:rPr>
                        <a:t> 1970s benzene replaced with dichloromethane</a:t>
                      </a:r>
                      <a:endParaRPr lang="en-US" sz="1600" b="0" dirty="0">
                        <a:solidFill>
                          <a:schemeClr val="tx1"/>
                        </a:solidFill>
                        <a:latin typeface="Arial"/>
                      </a:endParaRP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c>
                  <a:txBody>
                    <a:bodyPr/>
                    <a:lstStyle/>
                    <a:p>
                      <a:r>
                        <a:rPr lang="en-US" sz="1600" b="0" dirty="0" smtClean="0">
                          <a:solidFill>
                            <a:schemeClr val="tx1"/>
                          </a:solidFill>
                          <a:latin typeface="Arial"/>
                        </a:rPr>
                        <a:t>Decaffeinate</a:t>
                      </a:r>
                      <a:r>
                        <a:rPr lang="en-US" sz="1600" b="0" baseline="0" dirty="0" smtClean="0">
                          <a:solidFill>
                            <a:schemeClr val="tx1"/>
                          </a:solidFill>
                          <a:latin typeface="Arial"/>
                        </a:rPr>
                        <a:t> coffee</a:t>
                      </a:r>
                    </a:p>
                    <a:p>
                      <a:r>
                        <a:rPr lang="en-US" sz="1600" b="0" baseline="0" dirty="0" smtClean="0">
                          <a:solidFill>
                            <a:schemeClr val="tx1"/>
                          </a:solidFill>
                          <a:latin typeface="Arial"/>
                        </a:rPr>
                        <a:t>with water or </a:t>
                      </a:r>
                    </a:p>
                    <a:p>
                      <a:r>
                        <a:rPr lang="en-US" sz="1600" b="0" baseline="0" dirty="0" smtClean="0">
                          <a:solidFill>
                            <a:schemeClr val="tx1"/>
                          </a:solidFill>
                          <a:latin typeface="Arial"/>
                        </a:rPr>
                        <a:t>carbon dioxide</a:t>
                      </a:r>
                    </a:p>
                    <a:p>
                      <a:endParaRPr lang="en-US" sz="1600" b="0" baseline="0" dirty="0" smtClean="0">
                        <a:solidFill>
                          <a:schemeClr val="tx1"/>
                        </a:solidFill>
                        <a:latin typeface="Arial"/>
                      </a:endParaRP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r>
              <a:tr h="1819854">
                <a:tc>
                  <a:txBody>
                    <a:bodyPr/>
                    <a:lstStyle/>
                    <a:p>
                      <a:endParaRPr lang="en-US" sz="1600" dirty="0">
                        <a:latin typeface="Arial"/>
                      </a:endParaRP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tx2">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Arial"/>
                        </a:rPr>
                        <a:t>Manufacture</a:t>
                      </a:r>
                      <a:r>
                        <a:rPr lang="en-US" sz="1600" b="0" baseline="0" dirty="0" smtClean="0">
                          <a:solidFill>
                            <a:schemeClr val="tx1"/>
                          </a:solidFill>
                          <a:latin typeface="Arial"/>
                        </a:rPr>
                        <a:t> IV bags and tubes using polyvinyl chloride and DEHP</a:t>
                      </a:r>
                      <a:endParaRPr lang="en-US" sz="1600" b="0" dirty="0">
                        <a:solidFill>
                          <a:schemeClr val="tx1"/>
                        </a:solidFill>
                        <a:latin typeface="Arial"/>
                      </a:endParaRP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c>
                  <a:txBody>
                    <a:bodyPr/>
                    <a:lstStyle/>
                    <a:p>
                      <a:r>
                        <a:rPr lang="en-US" sz="1600" b="0" dirty="0" smtClean="0">
                          <a:solidFill>
                            <a:schemeClr val="tx1"/>
                          </a:solidFill>
                          <a:latin typeface="Arial"/>
                        </a:rPr>
                        <a:t>Switch</a:t>
                      </a:r>
                      <a:r>
                        <a:rPr lang="en-US" sz="1600" b="0" baseline="0" dirty="0" smtClean="0">
                          <a:solidFill>
                            <a:schemeClr val="tx1"/>
                          </a:solidFill>
                          <a:latin typeface="Arial"/>
                        </a:rPr>
                        <a:t> production to lighter, stronger polypropylene plastic that do not contain chemicals of concern and does not need a moisture overwrap</a:t>
                      </a: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r>
              <a:tr h="1819854">
                <a:tc>
                  <a:txBody>
                    <a:bodyPr/>
                    <a:lstStyle/>
                    <a:p>
                      <a:endParaRPr lang="en-US" sz="1600" dirty="0">
                        <a:latin typeface="Arial"/>
                      </a:endParaRP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tx2">
                        <a:lumMod val="60000"/>
                        <a:lumOff val="40000"/>
                      </a:schemeClr>
                    </a:solidFill>
                  </a:tcPr>
                </a:tc>
                <a:tc>
                  <a:txBody>
                    <a:bodyPr/>
                    <a:lstStyle/>
                    <a:p>
                      <a:r>
                        <a:rPr lang="en-US" sz="1600" b="0" dirty="0" smtClean="0">
                          <a:solidFill>
                            <a:schemeClr val="tx1"/>
                          </a:solidFill>
                          <a:latin typeface="Arial"/>
                        </a:rPr>
                        <a:t>Produce</a:t>
                      </a:r>
                      <a:r>
                        <a:rPr lang="en-US" sz="1600" b="0" baseline="0" dirty="0" smtClean="0">
                          <a:solidFill>
                            <a:schemeClr val="tx1"/>
                          </a:solidFill>
                          <a:latin typeface="Arial"/>
                        </a:rPr>
                        <a:t> glass for electronics using arsenic to remove air bubbles</a:t>
                      </a:r>
                      <a:endParaRPr lang="en-US" sz="1600" b="0" dirty="0">
                        <a:solidFill>
                          <a:schemeClr val="tx1"/>
                        </a:solidFill>
                        <a:latin typeface="Arial"/>
                      </a:endParaRP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c>
                  <a:txBody>
                    <a:bodyPr/>
                    <a:lstStyle/>
                    <a:p>
                      <a:r>
                        <a:rPr lang="en-US" sz="1600" b="0" dirty="0" smtClean="0">
                          <a:solidFill>
                            <a:schemeClr val="tx1"/>
                          </a:solidFill>
                          <a:latin typeface="Arial"/>
                        </a:rPr>
                        <a:t>Maintain liquid glass at higher temperature for longer</a:t>
                      </a:r>
                      <a:r>
                        <a:rPr lang="en-US" sz="1600" b="0" baseline="0" dirty="0" smtClean="0">
                          <a:solidFill>
                            <a:schemeClr val="tx1"/>
                          </a:solidFill>
                          <a:latin typeface="Arial"/>
                        </a:rPr>
                        <a:t> periods </a:t>
                      </a:r>
                      <a:endParaRPr lang="en-US" sz="1600" b="0" dirty="0">
                        <a:solidFill>
                          <a:schemeClr val="tx1"/>
                        </a:solidFill>
                        <a:latin typeface="Arial"/>
                      </a:endParaRP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r>
            </a:tbl>
          </a:graphicData>
        </a:graphic>
      </p:graphicFrame>
      <p:pic>
        <p:nvPicPr>
          <p:cNvPr id="7" name="Picture 6" descr="CoffeeCup_shutterstock_5583837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7349" y="807259"/>
            <a:ext cx="1881709" cy="1427719"/>
          </a:xfrm>
          <a:prstGeom prst="rect">
            <a:avLst/>
          </a:prstGeom>
        </p:spPr>
      </p:pic>
      <p:pic>
        <p:nvPicPr>
          <p:cNvPr id="9" name="Picture 8" descr="Smartphone_shutterstock_84025834.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1505" y="4767480"/>
            <a:ext cx="877645" cy="1582293"/>
          </a:xfrm>
          <a:prstGeom prst="rect">
            <a:avLst/>
          </a:prstGeom>
        </p:spPr>
      </p:pic>
      <p:pic>
        <p:nvPicPr>
          <p:cNvPr id="10" name="Picture 9" descr="IVbag_shutterstock_20346787.png"/>
          <p:cNvPicPr>
            <a:picLocks noChangeAspect="1"/>
          </p:cNvPicPr>
          <p:nvPr/>
        </p:nvPicPr>
        <p:blipFill rotWithShape="1">
          <a:blip r:embed="rId5" cstate="email">
            <a:extLst>
              <a:ext uri="{28A0092B-C50C-407E-A947-70E740481C1C}">
                <a14:useLocalDpi xmlns:a14="http://schemas.microsoft.com/office/drawing/2010/main" val="0"/>
              </a:ext>
            </a:extLst>
          </a:blip>
          <a:srcRect t="50373"/>
          <a:stretch/>
        </p:blipFill>
        <p:spPr>
          <a:xfrm>
            <a:off x="251665" y="2874625"/>
            <a:ext cx="2397314" cy="1784560"/>
          </a:xfrm>
          <a:prstGeom prst="rect">
            <a:avLst/>
          </a:prstGeom>
        </p:spPr>
      </p:pic>
      <p:pic>
        <p:nvPicPr>
          <p:cNvPr id="5" name="Picture 4" descr="ce_cancer_05.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94000" y="791557"/>
            <a:ext cx="645753" cy="645753"/>
          </a:xfrm>
          <a:prstGeom prst="rect">
            <a:avLst/>
          </a:prstGeom>
        </p:spPr>
      </p:pic>
      <p:pic>
        <p:nvPicPr>
          <p:cNvPr id="6" name="Picture 5" descr="ce_reproductive_05.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532410" y="791557"/>
            <a:ext cx="649224" cy="649224"/>
          </a:xfrm>
          <a:prstGeom prst="rect">
            <a:avLst/>
          </a:prstGeom>
        </p:spPr>
      </p:pic>
      <p:pic>
        <p:nvPicPr>
          <p:cNvPr id="11" name="Picture 10" descr="ce_cancer_05.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886657" y="3884464"/>
            <a:ext cx="645753" cy="645753"/>
          </a:xfrm>
          <a:prstGeom prst="rect">
            <a:avLst/>
          </a:prstGeom>
        </p:spPr>
      </p:pic>
      <p:pic>
        <p:nvPicPr>
          <p:cNvPr id="12" name="Picture 11" descr="ce_reproductive_05.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730341" y="3843001"/>
            <a:ext cx="649224" cy="649224"/>
          </a:xfrm>
          <a:prstGeom prst="rect">
            <a:avLst/>
          </a:prstGeom>
        </p:spPr>
      </p:pic>
      <p:pic>
        <p:nvPicPr>
          <p:cNvPr id="8" name="Picture 7" descr="ce_cancer_03.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794000" y="2044527"/>
            <a:ext cx="649224" cy="649224"/>
          </a:xfrm>
          <a:prstGeom prst="rect">
            <a:avLst/>
          </a:prstGeom>
        </p:spPr>
      </p:pic>
      <p:pic>
        <p:nvPicPr>
          <p:cNvPr id="13" name="Picture 12" descr="ae_poison_05.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794000" y="5602099"/>
            <a:ext cx="649224" cy="649224"/>
          </a:xfrm>
          <a:prstGeom prst="rect">
            <a:avLst/>
          </a:prstGeom>
        </p:spPr>
      </p:pic>
      <p:pic>
        <p:nvPicPr>
          <p:cNvPr id="14" name="Picture 13" descr="ce_aquatox_05.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571797" y="5602099"/>
            <a:ext cx="649224" cy="649224"/>
          </a:xfrm>
          <a:prstGeom prst="rect">
            <a:avLst/>
          </a:prstGeom>
        </p:spPr>
      </p:pic>
      <p:pic>
        <p:nvPicPr>
          <p:cNvPr id="15" name="Picture 14" descr="ChemHAT_MacotWithCoffee.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220283" y="622104"/>
            <a:ext cx="1568439" cy="2071647"/>
          </a:xfrm>
          <a:prstGeom prst="rect">
            <a:avLst/>
          </a:prstGeom>
        </p:spPr>
      </p:pic>
    </p:spTree>
    <p:extLst>
      <p:ext uri="{BB962C8B-B14F-4D97-AF65-F5344CB8AC3E}">
        <p14:creationId xmlns:p14="http://schemas.microsoft.com/office/powerpoint/2010/main" val="263223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0520000">
            <a:off x="147772" y="3321266"/>
            <a:ext cx="2760163" cy="1569660"/>
          </a:xfrm>
          <a:prstGeom prst="rect">
            <a:avLst/>
          </a:prstGeom>
          <a:noFill/>
        </p:spPr>
        <p:txBody>
          <a:bodyPr wrap="square" lIns="91440" tIns="45720" rIns="91440" bIns="45720">
            <a:spAutoFit/>
          </a:bodyPr>
          <a:lstStyle/>
          <a:p>
            <a:pPr algn="ctr"/>
            <a:endPar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24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endParaRPr>
          </a:p>
        </p:txBody>
      </p:sp>
      <p:pic>
        <p:nvPicPr>
          <p:cNvPr id="6" name="Picture 5" descr="chemhatbl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738" y="1468598"/>
            <a:ext cx="3650398" cy="4859867"/>
          </a:xfrm>
          <a:prstGeom prst="rect">
            <a:avLst/>
          </a:prstGeom>
        </p:spPr>
      </p:pic>
      <p:sp>
        <p:nvSpPr>
          <p:cNvPr id="8" name="TextBox 7"/>
          <p:cNvSpPr txBox="1"/>
          <p:nvPr/>
        </p:nvSpPr>
        <p:spPr>
          <a:xfrm>
            <a:off x="176116" y="688473"/>
            <a:ext cx="6788224" cy="4401205"/>
          </a:xfrm>
          <a:prstGeom prst="rect">
            <a:avLst/>
          </a:prstGeom>
          <a:noFill/>
        </p:spPr>
        <p:txBody>
          <a:bodyPr wrap="square" rtlCol="0">
            <a:spAutoFit/>
          </a:bodyPr>
          <a:lstStyle/>
          <a:p>
            <a:endParaRPr lang="en-US" sz="4000" dirty="0" smtClean="0"/>
          </a:p>
          <a:p>
            <a:endParaRPr lang="en-US" sz="4000" dirty="0" smtClean="0"/>
          </a:p>
          <a:p>
            <a:endParaRPr lang="en-US" sz="4000" dirty="0"/>
          </a:p>
          <a:p>
            <a:endParaRPr lang="en-US" sz="4000" dirty="0" smtClean="0"/>
          </a:p>
          <a:p>
            <a:endParaRPr lang="en-US" sz="4000" dirty="0" smtClean="0"/>
          </a:p>
          <a:p>
            <a:r>
              <a:rPr lang="en-US" sz="4000" dirty="0" smtClean="0"/>
              <a:t>How </a:t>
            </a:r>
            <a:r>
              <a:rPr lang="en-US" sz="4000" dirty="0"/>
              <a:t>can we </a:t>
            </a:r>
            <a:r>
              <a:rPr lang="en-US" sz="4000" dirty="0" smtClean="0"/>
              <a:t>start to make a change in our workplaces? </a:t>
            </a:r>
            <a:endParaRPr lang="en-US" sz="4000" dirty="0"/>
          </a:p>
        </p:txBody>
      </p:sp>
      <p:sp>
        <p:nvSpPr>
          <p:cNvPr id="4" name="TextBox 3"/>
          <p:cNvSpPr txBox="1"/>
          <p:nvPr/>
        </p:nvSpPr>
        <p:spPr>
          <a:xfrm>
            <a:off x="-371231" y="570523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880371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smtClean="0"/>
              <a:t>Putting Infertility Out of Work </a:t>
            </a:r>
            <a:endParaRPr lang="en-US" sz="6600" dirty="0"/>
          </a:p>
        </p:txBody>
      </p:sp>
      <p:sp>
        <p:nvSpPr>
          <p:cNvPr id="3" name="Subtitle 2"/>
          <p:cNvSpPr>
            <a:spLocks noGrp="1"/>
          </p:cNvSpPr>
          <p:nvPr>
            <p:ph type="subTitle" idx="1"/>
          </p:nvPr>
        </p:nvSpPr>
        <p:spPr>
          <a:xfrm>
            <a:off x="685800" y="4953000"/>
            <a:ext cx="7772400" cy="1219200"/>
          </a:xfrm>
        </p:spPr>
        <p:txBody>
          <a:bodyPr>
            <a:normAutofit/>
          </a:bodyPr>
          <a:lstStyle/>
          <a:p>
            <a:r>
              <a:rPr lang="en-US" dirty="0" smtClean="0">
                <a:solidFill>
                  <a:schemeClr val="tx1"/>
                </a:solidFill>
              </a:rPr>
              <a:t>How to Move Our Workplaces and Our Country from Dangerous Chemicals to Safer Alternatives</a:t>
            </a:r>
          </a:p>
        </p:txBody>
      </p:sp>
    </p:spTree>
    <p:extLst>
      <p:ext uri="{BB962C8B-B14F-4D97-AF65-F5344CB8AC3E}">
        <p14:creationId xmlns:p14="http://schemas.microsoft.com/office/powerpoint/2010/main" val="40138951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emHAT_MacotWithCoffee.png"/>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t="1310" r="434" b="5741"/>
          <a:stretch/>
        </p:blipFill>
        <p:spPr>
          <a:xfrm flipH="1">
            <a:off x="4539001" y="683749"/>
            <a:ext cx="2242897" cy="2879258"/>
          </a:xfrm>
          <a:prstGeom prst="rect">
            <a:avLst/>
          </a:prstGeom>
        </p:spPr>
      </p:pic>
      <p:sp>
        <p:nvSpPr>
          <p:cNvPr id="5" name="Slide Number Placeholder 4"/>
          <p:cNvSpPr>
            <a:spLocks noGrp="1"/>
          </p:cNvSpPr>
          <p:nvPr>
            <p:ph type="sldNum" sz="quarter" idx="12"/>
          </p:nvPr>
        </p:nvSpPr>
        <p:spPr/>
        <p:txBody>
          <a:bodyPr/>
          <a:lstStyle/>
          <a:p>
            <a:fld id="{BA9B540C-44DA-4F69-89C9-7C84606640D3}" type="slidenum">
              <a:rPr lang="en-US" smtClean="0"/>
              <a:pPr/>
              <a:t>90</a:t>
            </a:fld>
            <a:endParaRPr lang="en-US"/>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21125" y="1505153"/>
            <a:ext cx="1698314" cy="28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41434" y="3186251"/>
            <a:ext cx="5991324" cy="3416320"/>
          </a:xfrm>
          <a:prstGeom prst="rect">
            <a:avLst/>
          </a:prstGeom>
          <a:noFill/>
        </p:spPr>
        <p:txBody>
          <a:bodyPr wrap="square" rtlCol="0">
            <a:spAutoFit/>
          </a:bodyPr>
          <a:lstStyle/>
          <a:p>
            <a:r>
              <a:rPr lang="en-US" sz="3600" dirty="0" smtClean="0">
                <a:solidFill>
                  <a:srgbClr val="002060"/>
                </a:solidFill>
              </a:rPr>
              <a:t>List some examples of health and safety improvements that your local union has made in your workplace. How did you make the change?</a:t>
            </a:r>
            <a:endParaRPr lang="en-US" sz="3600" dirty="0">
              <a:solidFill>
                <a:srgbClr val="002060"/>
              </a:solidFill>
            </a:endParaRPr>
          </a:p>
        </p:txBody>
      </p:sp>
      <p:sp>
        <p:nvSpPr>
          <p:cNvPr id="2" name="TextBox 1"/>
          <p:cNvSpPr txBox="1"/>
          <p:nvPr/>
        </p:nvSpPr>
        <p:spPr>
          <a:xfrm>
            <a:off x="441434" y="472966"/>
            <a:ext cx="3979024" cy="1938992"/>
          </a:xfrm>
          <a:prstGeom prst="rect">
            <a:avLst/>
          </a:prstGeom>
          <a:noFill/>
        </p:spPr>
        <p:txBody>
          <a:bodyPr wrap="square" rtlCol="0">
            <a:spAutoFit/>
          </a:bodyPr>
          <a:lstStyle/>
          <a:p>
            <a:r>
              <a:rPr lang="en-US" sz="4000" b="1" dirty="0">
                <a:solidFill>
                  <a:srgbClr val="002060"/>
                </a:solidFill>
              </a:rPr>
              <a:t>Joining the movement in our workplaces</a:t>
            </a:r>
          </a:p>
        </p:txBody>
      </p:sp>
    </p:spTree>
    <p:extLst>
      <p:ext uri="{BB962C8B-B14F-4D97-AF65-F5344CB8AC3E}">
        <p14:creationId xmlns:p14="http://schemas.microsoft.com/office/powerpoint/2010/main" val="2063494419"/>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03" y="0"/>
            <a:ext cx="8746592" cy="1187675"/>
          </a:xfrm>
        </p:spPr>
        <p:txBody>
          <a:bodyPr/>
          <a:lstStyle/>
          <a:p>
            <a:r>
              <a:rPr lang="en-US" dirty="0" smtClean="0"/>
              <a:t>CWA District 9 is </a:t>
            </a:r>
            <a:r>
              <a:rPr lang="en-US" dirty="0"/>
              <a:t>a</a:t>
            </a:r>
            <a:r>
              <a:rPr lang="en-US" dirty="0" smtClean="0"/>
              <a:t> model </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91</a:t>
            </a:fld>
            <a:endParaRPr lang="en-US" dirty="0"/>
          </a:p>
        </p:txBody>
      </p:sp>
      <p:pic>
        <p:nvPicPr>
          <p:cNvPr id="6" name="Picture 5" descr="C:\Users\jenb\AppData\Local\Microsoft\Windows\Temporary Internet Files\Content.Outlook\FW4UOG7L\102_0258 (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5999" y="1330237"/>
            <a:ext cx="7201911"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12755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952999" y="857250"/>
            <a:ext cx="3541713" cy="5334000"/>
          </a:xfrm>
        </p:spPr>
        <p:txBody>
          <a:bodyPr/>
          <a:lstStyle/>
          <a:p>
            <a:pPr algn="l"/>
            <a:r>
              <a:rPr lang="en-US" dirty="0" smtClean="0"/>
              <a:t/>
            </a:r>
            <a:br>
              <a:rPr lang="en-US" dirty="0" smtClean="0"/>
            </a:br>
            <a:r>
              <a:rPr lang="en-US" dirty="0" smtClean="0"/>
              <a:t>Moving forward</a:t>
            </a:r>
            <a:br>
              <a:rPr lang="en-US" dirty="0" smtClean="0"/>
            </a:br>
            <a:r>
              <a:rPr lang="en-US" dirty="0"/>
              <a:t/>
            </a:r>
            <a:br>
              <a:rPr lang="en-US" dirty="0"/>
            </a:br>
            <a:r>
              <a:rPr lang="en-US" dirty="0" smtClean="0"/>
              <a:t>How do we put breast cancer out of work? </a:t>
            </a:r>
            <a:endParaRPr lang="en-US" dirty="0"/>
          </a:p>
        </p:txBody>
      </p:sp>
      <p:sp>
        <p:nvSpPr>
          <p:cNvPr id="8" name="Text Placeholder 7"/>
          <p:cNvSpPr>
            <a:spLocks noGrp="1"/>
          </p:cNvSpPr>
          <p:nvPr>
            <p:ph type="body" idx="1"/>
          </p:nvPr>
        </p:nvSpPr>
        <p:spPr/>
        <p:txBody>
          <a:bodyPr/>
          <a:lstStyle/>
          <a:p>
            <a:pPr algn="l"/>
            <a:endParaRPr lang="en-US" dirty="0"/>
          </a:p>
        </p:txBody>
      </p:sp>
      <p:pic>
        <p:nvPicPr>
          <p:cNvPr id="3" name="Picture 2" descr="Rosie pbco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40250" cy="7969588"/>
          </a:xfrm>
          <a:prstGeom prst="rect">
            <a:avLst/>
          </a:prstGeom>
        </p:spPr>
      </p:pic>
    </p:spTree>
    <p:extLst>
      <p:ext uri="{BB962C8B-B14F-4D97-AF65-F5344CB8AC3E}">
        <p14:creationId xmlns:p14="http://schemas.microsoft.com/office/powerpoint/2010/main" val="199485126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4598726"/>
            <a:ext cx="8686800" cy="2259273"/>
          </a:xfrm>
        </p:spPr>
        <p:txBody>
          <a:bodyPr>
            <a:normAutofit/>
          </a:bodyPr>
          <a:lstStyle/>
          <a:p>
            <a:r>
              <a:rPr lang="en-US" sz="2800" dirty="0" smtClean="0"/>
              <a:t>Small Group Exercise Four: </a:t>
            </a:r>
          </a:p>
          <a:p>
            <a:r>
              <a:rPr lang="en-US" sz="2800" dirty="0" smtClean="0"/>
              <a:t>In your group, review a MSDS then look up the chemicals on ChemHAT. </a:t>
            </a:r>
            <a:r>
              <a:rPr lang="en-US" sz="2800" dirty="0"/>
              <a:t> </a:t>
            </a:r>
            <a:r>
              <a:rPr lang="en-US" sz="2800" dirty="0" smtClean="0"/>
              <a:t>What did you learn?</a:t>
            </a:r>
          </a:p>
          <a:p>
            <a:r>
              <a:rPr lang="en-US" sz="2800" dirty="0" smtClean="0"/>
              <a:t>Were there safer substitutes on </a:t>
            </a:r>
            <a:r>
              <a:rPr lang="en-US" sz="2800" dirty="0" err="1" smtClean="0"/>
              <a:t>Subsport</a:t>
            </a:r>
            <a:r>
              <a:rPr lang="en-US" sz="2800" dirty="0" smtClean="0"/>
              <a:t>? </a:t>
            </a:r>
            <a:endParaRPr lang="en-US" sz="2800"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8834" y="-430474"/>
            <a:ext cx="8945166"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352288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dirty="0" smtClean="0"/>
              <a:t>Exercise Four: Chemical Body Mapping Activity </a:t>
            </a:r>
          </a:p>
        </p:txBody>
      </p:sp>
      <p:sp>
        <p:nvSpPr>
          <p:cNvPr id="7171" name="Rectangle 3"/>
          <p:cNvSpPr>
            <a:spLocks noGrp="1" noChangeArrowheads="1"/>
          </p:cNvSpPr>
          <p:nvPr>
            <p:ph type="body" idx="1"/>
          </p:nvPr>
        </p:nvSpPr>
        <p:spPr>
          <a:xfrm>
            <a:off x="457200" y="2259992"/>
            <a:ext cx="8229600" cy="3866171"/>
          </a:xfrm>
        </p:spPr>
        <p:txBody>
          <a:bodyPr/>
          <a:lstStyle/>
          <a:p>
            <a:pPr eaLnBrk="1" hangingPunct="1">
              <a:defRPr/>
            </a:pPr>
            <a:r>
              <a:rPr lang="en-US" dirty="0" smtClean="0"/>
              <a:t>For this activity at your tables you will do a specific Chemical exposure Body Map</a:t>
            </a:r>
          </a:p>
          <a:p>
            <a:pPr eaLnBrk="1" hangingPunct="1">
              <a:defRPr/>
            </a:pPr>
            <a:r>
              <a:rPr lang="en-US" dirty="0" smtClean="0"/>
              <a:t>Use the Color code on the next slide to identify the areas of the body that you are exposed at your work place.</a:t>
            </a:r>
          </a:p>
          <a:p>
            <a:pPr eaLnBrk="1" hangingPunct="1">
              <a:defRPr/>
            </a:pPr>
            <a:r>
              <a:rPr lang="en-US" dirty="0" smtClean="0"/>
              <a:t>Then explain the chemical and the process that you are doing when you are exposed. Use </a:t>
            </a:r>
            <a:r>
              <a:rPr lang="en-US" dirty="0" smtClean="0">
                <a:hlinkClick r:id="rId2"/>
              </a:rPr>
              <a:t>www.ChemHAT.org</a:t>
            </a:r>
            <a:r>
              <a:rPr lang="en-US" dirty="0" smtClean="0"/>
              <a:t> to learn more about the chemical.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
            <a:ext cx="7772400" cy="762000"/>
          </a:xfrm>
        </p:spPr>
        <p:txBody>
          <a:bodyPr/>
          <a:lstStyle/>
          <a:p>
            <a:pPr eaLnBrk="1" hangingPunct="1">
              <a:defRPr/>
            </a:pPr>
            <a:r>
              <a:rPr lang="en-US" smtClean="0"/>
              <a:t> </a:t>
            </a:r>
          </a:p>
        </p:txBody>
      </p:sp>
      <p:pic>
        <p:nvPicPr>
          <p:cNvPr id="2052" name="Picture 4"/>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762000" y="304800"/>
            <a:ext cx="7620000" cy="6172200"/>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smtClean="0"/>
              <a:t>Body Mapping</a:t>
            </a:r>
          </a:p>
        </p:txBody>
      </p:sp>
      <p:pic>
        <p:nvPicPr>
          <p:cNvPr id="3076"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807994"/>
            <a:ext cx="7696200" cy="4440406"/>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50666"/>
            <a:ext cx="8229600" cy="1097711"/>
          </a:xfrm>
        </p:spPr>
        <p:txBody>
          <a:bodyPr/>
          <a:lstStyle/>
          <a:p>
            <a:pPr eaLnBrk="1" hangingPunct="1">
              <a:lnSpc>
                <a:spcPct val="90000"/>
              </a:lnSpc>
              <a:defRPr/>
            </a:pPr>
            <a:r>
              <a:rPr lang="en-US" sz="4000" dirty="0" smtClean="0"/>
              <a:t>Chemical Body Map</a:t>
            </a:r>
            <a:br>
              <a:rPr lang="en-US" sz="4000" dirty="0" smtClean="0"/>
            </a:br>
            <a:r>
              <a:rPr lang="en-US" sz="4000" dirty="0" smtClean="0"/>
              <a:t>color code </a:t>
            </a:r>
          </a:p>
        </p:txBody>
      </p:sp>
      <p:sp>
        <p:nvSpPr>
          <p:cNvPr id="6148" name="TextBox 5"/>
          <p:cNvSpPr txBox="1">
            <a:spLocks noGrp="1" noChangeArrowheads="1"/>
          </p:cNvSpPr>
          <p:nvPr>
            <p:ph type="body" idx="1"/>
          </p:nvPr>
        </p:nvSpPr>
        <p:spPr>
          <a:xfrm>
            <a:off x="228600" y="1524000"/>
            <a:ext cx="8077200" cy="762000"/>
          </a:xfrm>
          <a:solidFill>
            <a:srgbClr val="FF0000"/>
          </a:solidFill>
          <a:ln w="19050">
            <a:solidFill>
              <a:schemeClr val="tx1"/>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lvl1pPr/>
            <a:lvl2pPr/>
            <a:lvl3pPr/>
            <a:lvl4pPr/>
            <a:lvl5pPr/>
            <a:lvl6pPr/>
            <a:lvl7pPr/>
            <a:lvl8pPr/>
            <a:lvl9pPr/>
          </a:lstStyle>
          <a:p>
            <a:pPr algn="ctr" eaLnBrk="1" hangingPunct="1">
              <a:spcBef>
                <a:spcPct val="0"/>
              </a:spcBef>
              <a:buFontTx/>
              <a:buNone/>
              <a:defRPr/>
            </a:pPr>
            <a:r>
              <a:rPr lang="en-US" b="1" smtClean="0"/>
              <a:t>Red = Gas absorption Hazard</a:t>
            </a:r>
          </a:p>
        </p:txBody>
      </p:sp>
      <p:sp>
        <p:nvSpPr>
          <p:cNvPr id="6149" name="Rectangle 5"/>
          <p:cNvSpPr>
            <a:spLocks noChangeArrowheads="1"/>
          </p:cNvSpPr>
          <p:nvPr/>
        </p:nvSpPr>
        <p:spPr bwMode="auto">
          <a:xfrm>
            <a:off x="228600" y="2286000"/>
            <a:ext cx="8077200" cy="838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800" b="1">
                <a:cs typeface="Arial" charset="0"/>
              </a:rPr>
              <a:t>Yellow = Solids Dust inhalation Hazard</a:t>
            </a:r>
          </a:p>
        </p:txBody>
      </p:sp>
      <p:sp>
        <p:nvSpPr>
          <p:cNvPr id="6153" name="Rectangle 9"/>
          <p:cNvSpPr>
            <a:spLocks noChangeArrowheads="1"/>
          </p:cNvSpPr>
          <p:nvPr/>
        </p:nvSpPr>
        <p:spPr bwMode="auto">
          <a:xfrm>
            <a:off x="228600" y="3124200"/>
            <a:ext cx="8077200" cy="838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800" b="1">
                <a:cs typeface="Arial" charset="0"/>
              </a:rPr>
              <a:t>Blue = Liquid Absorption Hazard</a:t>
            </a:r>
          </a:p>
        </p:txBody>
      </p:sp>
      <p:sp>
        <p:nvSpPr>
          <p:cNvPr id="6154" name="Rectangle 10"/>
          <p:cNvSpPr>
            <a:spLocks noChangeArrowheads="1"/>
          </p:cNvSpPr>
          <p:nvPr/>
        </p:nvSpPr>
        <p:spPr bwMode="auto">
          <a:xfrm>
            <a:off x="228600" y="3962400"/>
            <a:ext cx="8077200" cy="8382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800" b="1">
                <a:cs typeface="Arial" charset="0"/>
              </a:rPr>
              <a:t>Green = solids Dust contact Hazard</a:t>
            </a:r>
          </a:p>
        </p:txBody>
      </p:sp>
      <p:sp>
        <p:nvSpPr>
          <p:cNvPr id="6155" name="Rectangle 11"/>
          <p:cNvSpPr>
            <a:spLocks noChangeArrowheads="1"/>
          </p:cNvSpPr>
          <p:nvPr/>
        </p:nvSpPr>
        <p:spPr bwMode="auto">
          <a:xfrm>
            <a:off x="228600" y="4800600"/>
            <a:ext cx="8077200" cy="83820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800" b="1">
                <a:cs typeface="Arial" charset="0"/>
              </a:rPr>
              <a:t>Orange = Other Hazard explain </a:t>
            </a:r>
          </a:p>
        </p:txBody>
      </p:sp>
      <p:sp>
        <p:nvSpPr>
          <p:cNvPr id="6162" name="Rectangle 18"/>
          <p:cNvSpPr>
            <a:spLocks noChangeArrowheads="1"/>
          </p:cNvSpPr>
          <p:nvPr/>
        </p:nvSpPr>
        <p:spPr bwMode="auto">
          <a:xfrm>
            <a:off x="228600" y="5638800"/>
            <a:ext cx="8077200" cy="8382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800" b="1">
                <a:cs typeface="Arial" charset="0"/>
              </a:rPr>
              <a:t>Light Blue = Vapor inhalation Hazard </a:t>
            </a: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chemhat tabs.png"/>
          <p:cNvPicPr>
            <a:picLocks noGrp="1" noChangeAspect="1"/>
          </p:cNvPicPr>
          <p:nvPr>
            <p:ph idx="1"/>
          </p:nvPr>
        </p:nvPicPr>
        <p:blipFill>
          <a:blip r:embed="rId3">
            <a:extLst>
              <a:ext uri="{28A0092B-C50C-407E-A947-70E740481C1C}">
                <a14:useLocalDpi xmlns:a14="http://schemas.microsoft.com/office/drawing/2010/main" val="0"/>
              </a:ext>
            </a:extLst>
          </a:blip>
          <a:srcRect t="1720" b="1720"/>
          <a:stretch>
            <a:fillRect/>
          </a:stretch>
        </p:blipFill>
        <p:spPr>
          <a:xfrm>
            <a:off x="118518" y="172191"/>
            <a:ext cx="8986735" cy="4942358"/>
          </a:xfrm>
        </p:spPr>
      </p:pic>
      <p:sp>
        <p:nvSpPr>
          <p:cNvPr id="4" name="Slide Number Placeholder 3"/>
          <p:cNvSpPr>
            <a:spLocks noGrp="1"/>
          </p:cNvSpPr>
          <p:nvPr>
            <p:ph type="sldNum" sz="quarter" idx="12"/>
          </p:nvPr>
        </p:nvSpPr>
        <p:spPr/>
        <p:txBody>
          <a:bodyPr/>
          <a:lstStyle/>
          <a:p>
            <a:fld id="{BA9B540C-44DA-4F69-89C9-7C84606640D3}" type="slidenum">
              <a:rPr lang="en-US" smtClean="0"/>
              <a:pPr/>
              <a:t>98</a:t>
            </a:fld>
            <a:endParaRPr lang="en-US" dirty="0"/>
          </a:p>
        </p:txBody>
      </p:sp>
      <p:sp>
        <p:nvSpPr>
          <p:cNvPr id="6" name="TextBox 5"/>
          <p:cNvSpPr txBox="1"/>
          <p:nvPr/>
        </p:nvSpPr>
        <p:spPr>
          <a:xfrm>
            <a:off x="118518" y="5402457"/>
            <a:ext cx="9904261" cy="646331"/>
          </a:xfrm>
          <a:prstGeom prst="rect">
            <a:avLst/>
          </a:prstGeom>
          <a:noFill/>
        </p:spPr>
        <p:txBody>
          <a:bodyPr wrap="square" rtlCol="0">
            <a:spAutoFit/>
          </a:bodyPr>
          <a:lstStyle/>
          <a:p>
            <a:r>
              <a:rPr lang="en-US" sz="3600" dirty="0" smtClean="0"/>
              <a:t>What’s Behind The Other ChemHAT tabs? </a:t>
            </a:r>
            <a:endParaRPr lang="en-US" sz="3600" dirty="0"/>
          </a:p>
        </p:txBody>
      </p:sp>
    </p:spTree>
    <p:extLst>
      <p:ext uri="{BB962C8B-B14F-4D97-AF65-F5344CB8AC3E}">
        <p14:creationId xmlns:p14="http://schemas.microsoft.com/office/powerpoint/2010/main" val="263527234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
            <a:ext cx="8229600" cy="839426"/>
          </a:xfrm>
        </p:spPr>
        <p:txBody>
          <a:bodyPr/>
          <a:lstStyle/>
          <a:p>
            <a:pPr eaLnBrk="1" hangingPunct="1"/>
            <a:r>
              <a:rPr lang="en-US" altLang="en-US" sz="3200" dirty="0" smtClean="0"/>
              <a:t>OSHA Safer Chemicals Toolkit</a:t>
            </a:r>
          </a:p>
        </p:txBody>
      </p:sp>
      <p:sp>
        <p:nvSpPr>
          <p:cNvPr id="7" name="Rectangle 3"/>
          <p:cNvSpPr txBox="1">
            <a:spLocks noChangeArrowheads="1"/>
          </p:cNvSpPr>
          <p:nvPr/>
        </p:nvSpPr>
        <p:spPr bwMode="auto">
          <a:xfrm>
            <a:off x="457199" y="1612899"/>
            <a:ext cx="2914033" cy="368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en-US" sz="2600" kern="0" dirty="0" smtClean="0">
                <a:solidFill>
                  <a:schemeClr val="accent2"/>
                </a:solidFill>
              </a:rPr>
              <a:t>Compiles existing tools and methods to help employers effectively accomplish elimination and substitution</a:t>
            </a:r>
          </a:p>
          <a:p>
            <a:pPr marL="0" indent="0">
              <a:buNone/>
              <a:defRPr/>
            </a:pPr>
            <a:endParaRPr lang="en-US" sz="2600" kern="0" dirty="0">
              <a:solidFill>
                <a:schemeClr val="accent2"/>
              </a:solidFill>
            </a:endParaRPr>
          </a:p>
          <a:p>
            <a:pPr marL="0" indent="0">
              <a:buNone/>
              <a:defRPr/>
            </a:pPr>
            <a:endParaRPr lang="en-US" altLang="en-US" sz="2800" dirty="0" smtClean="0">
              <a:solidFill>
                <a:schemeClr val="accent2"/>
              </a:solidFill>
            </a:endParaRPr>
          </a:p>
          <a:p>
            <a:pPr marL="0" indent="0">
              <a:buNone/>
              <a:defRPr/>
            </a:pPr>
            <a:endParaRPr lang="en-US" sz="2600" kern="0" dirty="0" smtClean="0">
              <a:solidFill>
                <a:schemeClr val="accent2"/>
              </a:solidFill>
            </a:endParaRPr>
          </a:p>
          <a:p>
            <a:pPr>
              <a:defRPr/>
            </a:pPr>
            <a:endParaRPr lang="en-US" sz="2600" kern="0" dirty="0">
              <a:solidFill>
                <a:schemeClr val="accent2"/>
              </a:solidFill>
            </a:endParaRPr>
          </a:p>
          <a:p>
            <a:pPr>
              <a:defRPr/>
            </a:pPr>
            <a:endParaRPr lang="en-US" sz="2600" kern="0" dirty="0" smtClean="0">
              <a:solidFill>
                <a:schemeClr val="accent2"/>
              </a:solidFill>
            </a:endParaRPr>
          </a:p>
          <a:p>
            <a:pPr lvl="3" eaLnBrk="1" hangingPunct="1">
              <a:lnSpc>
                <a:spcPct val="80000"/>
              </a:lnSpc>
              <a:buFont typeface="Wingdings" pitchFamily="2" charset="2"/>
              <a:buChar char="Ø"/>
              <a:defRPr/>
            </a:pPr>
            <a:endParaRPr lang="en-US" sz="1400" kern="0" dirty="0" smtClean="0">
              <a:solidFill>
                <a:schemeClr val="accent2"/>
              </a:solidFill>
            </a:endParaRPr>
          </a:p>
          <a:p>
            <a:pPr lvl="1" eaLnBrk="1" hangingPunct="1">
              <a:lnSpc>
                <a:spcPct val="80000"/>
              </a:lnSpc>
              <a:buFont typeface="Wingdings" pitchFamily="2" charset="2"/>
              <a:buChar char="Ø"/>
              <a:defRPr/>
            </a:pPr>
            <a:endParaRPr lang="en-US" sz="1800" kern="0" dirty="0" smtClean="0">
              <a:solidFill>
                <a:schemeClr val="accent2"/>
              </a:solidFill>
            </a:endParaRPr>
          </a:p>
          <a:p>
            <a:pPr lvl="2" eaLnBrk="1" hangingPunct="1">
              <a:lnSpc>
                <a:spcPct val="80000"/>
              </a:lnSpc>
              <a:buFont typeface="Wingdings" pitchFamily="2" charset="2"/>
              <a:buChar char="Ø"/>
              <a:defRPr/>
            </a:pPr>
            <a:endParaRPr lang="en-US" sz="1600" kern="0" dirty="0" smtClean="0">
              <a:solidFill>
                <a:schemeClr val="accent2"/>
              </a:solidFill>
            </a:endParaRPr>
          </a:p>
          <a:p>
            <a:pPr lvl="2" eaLnBrk="1" hangingPunct="1">
              <a:lnSpc>
                <a:spcPct val="80000"/>
              </a:lnSpc>
              <a:buFont typeface="Wingdings" pitchFamily="2" charset="2"/>
              <a:buChar char="Ø"/>
              <a:defRPr/>
            </a:pPr>
            <a:endParaRPr lang="en-US" sz="1600" kern="0" dirty="0" smtClean="0">
              <a:solidFill>
                <a:schemeClr val="accent2"/>
              </a:solidFill>
            </a:endParaRPr>
          </a:p>
          <a:p>
            <a:pPr lvl="3" eaLnBrk="1" hangingPunct="1">
              <a:lnSpc>
                <a:spcPct val="80000"/>
              </a:lnSpc>
              <a:buFont typeface="Wingdings" pitchFamily="2" charset="2"/>
              <a:buChar char="Ø"/>
              <a:defRPr/>
            </a:pPr>
            <a:endParaRPr lang="en-US" sz="1400" kern="0" dirty="0" smtClean="0">
              <a:solidFill>
                <a:schemeClr val="accent2"/>
              </a:solidFill>
            </a:endParaRPr>
          </a:p>
          <a:p>
            <a:pPr lvl="2" eaLnBrk="1" hangingPunct="1">
              <a:lnSpc>
                <a:spcPct val="80000"/>
              </a:lnSpc>
              <a:buFont typeface="Wingdings" pitchFamily="2" charset="2"/>
              <a:buChar char="Ø"/>
              <a:defRPr/>
            </a:pPr>
            <a:endParaRPr lang="en-US" sz="1600" kern="0" dirty="0" smtClean="0">
              <a:solidFill>
                <a:schemeClr val="accent2"/>
              </a:solidFill>
            </a:endParaRPr>
          </a:p>
          <a:p>
            <a:pPr lvl="2" eaLnBrk="1" hangingPunct="1">
              <a:lnSpc>
                <a:spcPct val="80000"/>
              </a:lnSpc>
              <a:buFont typeface="Wingdings" pitchFamily="2" charset="2"/>
              <a:buChar char="Ø"/>
              <a:defRPr/>
            </a:pPr>
            <a:endParaRPr lang="en-US" sz="1600" kern="0" dirty="0" smtClean="0">
              <a:solidFill>
                <a:schemeClr val="accent2"/>
              </a:solidFill>
            </a:endParaRPr>
          </a:p>
          <a:p>
            <a:pPr lvl="2" eaLnBrk="1" hangingPunct="1">
              <a:lnSpc>
                <a:spcPct val="80000"/>
              </a:lnSpc>
              <a:buFont typeface="Wingdings" pitchFamily="2" charset="2"/>
              <a:buChar char="Ø"/>
              <a:defRPr/>
            </a:pPr>
            <a:endParaRPr lang="en-US" sz="1600" kern="0" dirty="0" smtClean="0">
              <a:solidFill>
                <a:schemeClr val="accent2"/>
              </a:solidFill>
            </a:endParaRPr>
          </a:p>
          <a:p>
            <a:pPr lvl="1" eaLnBrk="1" hangingPunct="1">
              <a:lnSpc>
                <a:spcPct val="80000"/>
              </a:lnSpc>
              <a:buFont typeface="Wingdings" pitchFamily="2" charset="2"/>
              <a:buChar char="Ø"/>
              <a:defRPr/>
            </a:pPr>
            <a:endParaRPr lang="en-US" sz="1800" kern="0" dirty="0" smtClean="0">
              <a:solidFill>
                <a:schemeClr val="accent2"/>
              </a:solidFill>
            </a:endParaRPr>
          </a:p>
        </p:txBody>
      </p:sp>
      <p:pic>
        <p:nvPicPr>
          <p:cNvPr id="6148"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l="53334" t="23795" r="15382" b="22195"/>
          <a:stretch>
            <a:fillRect/>
          </a:stretch>
        </p:blipFill>
        <p:spPr bwMode="auto">
          <a:xfrm>
            <a:off x="4054475" y="1312863"/>
            <a:ext cx="4556125" cy="440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143435" y="6036583"/>
            <a:ext cx="6162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200">
                <a:solidFill>
                  <a:schemeClr val="tx1"/>
                </a:solidFill>
                <a:latin typeface="Arial" pitchFamily="34" charset="0"/>
              </a:defRPr>
            </a:lvl1pPr>
            <a:lvl2pPr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lvl="1" eaLnBrk="1" hangingPunct="1">
              <a:spcBef>
                <a:spcPct val="0"/>
              </a:spcBef>
              <a:buFontTx/>
              <a:buNone/>
            </a:pPr>
            <a:r>
              <a:rPr lang="en-US" altLang="en-US" sz="2400" dirty="0">
                <a:solidFill>
                  <a:schemeClr val="accent2"/>
                </a:solidFill>
                <a:hlinkClick r:id="rId4"/>
              </a:rPr>
              <a:t>https://</a:t>
            </a:r>
            <a:r>
              <a:rPr lang="en-US" altLang="en-US" sz="2400" dirty="0">
                <a:solidFill>
                  <a:srgbClr val="333399"/>
                </a:solidFill>
                <a:hlinkClick r:id="rId4"/>
              </a:rPr>
              <a:t>www.osha.gov/dsg/safer_chemicals</a:t>
            </a:r>
            <a:r>
              <a:rPr lang="en-US" altLang="en-US" sz="2400" dirty="0">
                <a:solidFill>
                  <a:schemeClr val="accent2"/>
                </a:solidFill>
                <a:hlinkClick r:id="rId4"/>
              </a:rPr>
              <a:t>/</a:t>
            </a:r>
            <a:endParaRPr lang="en-US" altLang="en-US" sz="2400" dirty="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Override>
</file>

<file path=ppt/theme/themeOverride2.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Override>
</file>

<file path=ppt/theme/themeOverride3.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Executive.thmx</Template>
  <TotalTime>17591</TotalTime>
  <Words>10927</Words>
  <Application>Microsoft Macintosh PowerPoint</Application>
  <PresentationFormat>On-screen Show (4:3)</PresentationFormat>
  <Paragraphs>848</Paragraphs>
  <Slides>103</Slides>
  <Notes>93</Notes>
  <HiddenSlides>0</HiddenSlides>
  <MMClips>2</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103</vt:i4>
      </vt:variant>
    </vt:vector>
  </HeadingPairs>
  <TitlesOfParts>
    <vt:vector size="106" baseType="lpstr">
      <vt:lpstr>Executive</vt:lpstr>
      <vt:lpstr>1_Executive</vt:lpstr>
      <vt:lpstr>Visio</vt:lpstr>
      <vt:lpstr>Putting Breast Cancer Out of Work </vt:lpstr>
      <vt:lpstr>Shocking new information on breast cancer. </vt:lpstr>
      <vt:lpstr>PowerPoint Presentation</vt:lpstr>
      <vt:lpstr>PowerPoint Presentation</vt:lpstr>
      <vt:lpstr>PowerPoint Presentation</vt:lpstr>
      <vt:lpstr>Early Detection is not Prevention</vt:lpstr>
      <vt:lpstr>PowerPoint Presentation</vt:lpstr>
      <vt:lpstr>Putting Cancer Out of Work </vt:lpstr>
      <vt:lpstr>Putting Infertility Out of Work </vt:lpstr>
      <vt:lpstr>Putting Diabetes Out of Work </vt:lpstr>
      <vt:lpstr>Putting Birth Defects  Out of Work </vt:lpstr>
      <vt:lpstr>Today’s Objectives </vt:lpstr>
      <vt:lpstr>PowerPoint Presentation</vt:lpstr>
      <vt:lpstr>PowerPoint Presentation</vt:lpstr>
      <vt:lpstr>PowerPoint Presentation</vt:lpstr>
      <vt:lpstr>PowerPoint Presentation</vt:lpstr>
      <vt:lpstr>PowerPoint Presentation</vt:lpstr>
      <vt:lpstr>Small Group Exercise #1</vt:lpstr>
      <vt:lpstr>Alternative Exercise 1</vt:lpstr>
      <vt:lpstr>There are at least four subtypes of breast cancer.</vt:lpstr>
      <vt:lpstr>Breast Cancer  and other diseases  are  caused by the interaction of genes and  environment </vt:lpstr>
      <vt:lpstr>PowerPoint Presentation</vt:lpstr>
      <vt:lpstr> Cancer Incidence and Mortality in Children</vt:lpstr>
      <vt:lpstr>PowerPoint Presentation</vt:lpstr>
      <vt:lpstr>PowerPoint Presentation</vt:lpstr>
      <vt:lpstr>Old thinking: People aren’t animals </vt:lpstr>
      <vt:lpstr>Old thinking: Unique diseases come from a single cause</vt:lpstr>
      <vt:lpstr>Old thinking: The dose makes the poison</vt:lpstr>
      <vt:lpstr>     Old thinking: When the science proves cause, we make new protective policies  </vt:lpstr>
      <vt:lpstr>Old thinking: The U.S. has the most protective laws in the world</vt:lpstr>
      <vt:lpstr>Small Group Exercise #2</vt:lpstr>
      <vt:lpstr>   How the Reproductive Problems of Florida Panthers and American Men Connected</vt:lpstr>
      <vt:lpstr>DBCP: Infertility </vt:lpstr>
      <vt:lpstr>Old thinking: People aren’t animals </vt:lpstr>
      <vt:lpstr> </vt:lpstr>
      <vt:lpstr>PowerPoint Presentation</vt:lpstr>
      <vt:lpstr>Old thinking: Unique diseases come from a single cause</vt:lpstr>
      <vt:lpstr>Breast Cancer and DDT: Sometimes Timing Matters More Than Dose</vt:lpstr>
      <vt:lpstr>PowerPoint Presentation</vt:lpstr>
      <vt:lpstr>Old thinking: The dose makes the poison</vt:lpstr>
      <vt:lpstr>Biomonitoring tells us that we all are being  exposed to toxic chemicals </vt:lpstr>
      <vt:lpstr>PowerPoint Presentation</vt:lpstr>
      <vt:lpstr>Two Ways to Make Hormones</vt:lpstr>
      <vt:lpstr>PowerPoint Presentation</vt:lpstr>
      <vt:lpstr>PowerPoint Presentation</vt:lpstr>
      <vt:lpstr>Old thinking: The dose makes the poison</vt:lpstr>
      <vt:lpstr>PowerPoint Presentation</vt:lpstr>
      <vt:lpstr>Our occupational safety and health and chemical management laws lost in the 1970s</vt:lpstr>
      <vt:lpstr>OSHA is Out of Date </vt:lpstr>
      <vt:lpstr>PowerPoint Presentation</vt:lpstr>
      <vt:lpstr>     Old thinking: When the science proves cause, we make new protective policies  </vt:lpstr>
      <vt:lpstr>PowerPoint Presentation</vt:lpstr>
      <vt:lpstr>PowerPoint Presentation</vt:lpstr>
      <vt:lpstr>The Toxic Substances Control Act (TSCA) </vt:lpstr>
      <vt:lpstr>Old thinking: The U.S. has the most protective laws in the world</vt:lpstr>
      <vt:lpstr>PowerPoint Presentation</vt:lpstr>
      <vt:lpstr>PowerPoint Presentation</vt:lpstr>
      <vt:lpstr>Will she be the one in eight that gets breast cancer? </vt:lpstr>
      <vt:lpstr>“…genetic and environmental factors individually contribute and interact with each other to increase breast cancer risk.” </vt:lpstr>
      <vt:lpstr>Family history Genes High birth weight Dense breasts </vt:lpstr>
      <vt:lpstr>Lifetime exposure  to  estrogen  and  progesterone</vt:lpstr>
      <vt:lpstr>Unhealthy diet  and  excessive tobacco and  alcohol use</vt:lpstr>
      <vt:lpstr> Night shift work  Second hand smoke Radiation</vt:lpstr>
      <vt:lpstr>Vinyl chloride Acrylonitrile Styrene  BPA Phthalates  Brominated flame retardants</vt:lpstr>
      <vt:lpstr>Fake leather vinyl backpack Acrylic sweater Polystyrene food container   BPA lined food cans Phthalates in personal care products  Flame retardants in foam, electronics and fabric</vt:lpstr>
      <vt:lpstr>PowerPoint Presentation</vt:lpstr>
      <vt:lpstr>PowerPoint Presentation</vt:lpstr>
      <vt:lpstr>20 States have passed 100 laws restricting chemicals</vt:lpstr>
      <vt:lpstr>PowerPoint Presentation</vt:lpstr>
      <vt:lpstr>  </vt:lpstr>
      <vt:lpstr>PowerPoint Presentation</vt:lpstr>
      <vt:lpstr>PowerPoint Presentation</vt:lpstr>
      <vt:lpstr>PowerPoint Presentation</vt:lpstr>
      <vt:lpstr>PowerPoint Presentation</vt:lpstr>
      <vt:lpstr>GreenScreen for Safer Chemicals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ChemHAT will give you more information when you see the GHS Health Hazard Pictogram</vt:lpstr>
      <vt:lpstr>   </vt:lpstr>
      <vt:lpstr>Hierarchy of Controls</vt:lpstr>
      <vt:lpstr>PowerPoint Presentation</vt:lpstr>
      <vt:lpstr>PowerPoint Presentation</vt:lpstr>
      <vt:lpstr>PowerPoint Presentation</vt:lpstr>
      <vt:lpstr>PowerPoint Presentation</vt:lpstr>
      <vt:lpstr>PowerPoint Presentation</vt:lpstr>
      <vt:lpstr>CWA District 9 is a model </vt:lpstr>
      <vt:lpstr> Moving forward  How do we put breast cancer out of work? </vt:lpstr>
      <vt:lpstr>PowerPoint Presentation</vt:lpstr>
      <vt:lpstr>Exercise Four: Chemical Body Mapping Activity </vt:lpstr>
      <vt:lpstr> </vt:lpstr>
      <vt:lpstr>Body Mapping</vt:lpstr>
      <vt:lpstr>Chemical Body Map color code </vt:lpstr>
      <vt:lpstr>PowerPoint Presentation</vt:lpstr>
      <vt:lpstr>OSHA Safer Chemicals Toolkit</vt:lpstr>
      <vt:lpstr>Take Home Checklist</vt:lpstr>
      <vt:lpstr>Take Home Checklist, cont’d</vt:lpstr>
      <vt:lpstr>PowerPoint Presentation</vt:lpstr>
      <vt:lpstr>www.uaw.org www.ufcw.org www.usw.org www.bluegreenalliance.org www.chemhat.org www.breastcancerfund.org www.cleanproduction.org  </vt:lpstr>
    </vt:vector>
  </TitlesOfParts>
  <Company>Blue Green Alliance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Breast Cancer Out of Work</dc:title>
  <dc:creator>Charlotte Brody</dc:creator>
  <cp:lastModifiedBy>Charlotte Brody</cp:lastModifiedBy>
  <cp:revision>296</cp:revision>
  <dcterms:created xsi:type="dcterms:W3CDTF">2013-04-10T21:12:51Z</dcterms:created>
  <dcterms:modified xsi:type="dcterms:W3CDTF">2014-03-07T16:10:49Z</dcterms:modified>
</cp:coreProperties>
</file>